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3" r:id="rId1"/>
  </p:sldMasterIdLst>
  <p:notesMasterIdLst>
    <p:notesMasterId r:id="rId16"/>
  </p:notesMasterIdLst>
  <p:sldIdLst>
    <p:sldId id="256" r:id="rId2"/>
    <p:sldId id="257" r:id="rId3"/>
    <p:sldId id="279" r:id="rId4"/>
    <p:sldId id="292" r:id="rId5"/>
    <p:sldId id="280" r:id="rId6"/>
    <p:sldId id="290" r:id="rId7"/>
    <p:sldId id="291" r:id="rId8"/>
    <p:sldId id="282" r:id="rId9"/>
    <p:sldId id="288" r:id="rId10"/>
    <p:sldId id="293" r:id="rId11"/>
    <p:sldId id="294" r:id="rId12"/>
    <p:sldId id="269" r:id="rId13"/>
    <p:sldId id="295" r:id="rId14"/>
    <p:sldId id="296" r:id="rId15"/>
  </p:sldIdLst>
  <p:sldSz cx="9144000" cy="6858000" type="screen4x3"/>
  <p:notesSz cx="6858000" cy="9144000"/>
  <p:defaultTextStyle>
    <a:defPPr>
      <a:defRPr lang="es-ES_tradn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C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220" autoAdjust="0"/>
  </p:normalViewPr>
  <p:slideViewPr>
    <p:cSldViewPr>
      <p:cViewPr varScale="1">
        <p:scale>
          <a:sx n="97" d="100"/>
          <a:sy n="97" d="100"/>
        </p:scale>
        <p:origin x="-119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DB8BCA13-9EAD-431B-9D23-566DDA3449DD}" type="datetimeFigureOut">
              <a:rPr lang="en-US"/>
              <a:pPr>
                <a:defRPr/>
              </a:pPr>
              <a:t>4/11/2012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288B3CB6-BA8A-4BFA-AA67-607F65AF2A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04445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84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DAA2763-B64A-4F7C-BDBE-C43D3C23B07A}" type="slidenum">
              <a:rPr lang="en-US" smtClean="0"/>
              <a:pPr eaLnBrk="1" hangingPunct="1"/>
              <a:t>1</a:t>
            </a:fld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E107664-77BB-4317-A2B3-AFB249B3FC7A}" type="slidenum">
              <a:rPr lang="en-US" smtClean="0"/>
              <a:pPr eaLnBrk="1" hangingPunct="1"/>
              <a:t>10</a:t>
            </a:fld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792CDDD-3826-48AB-9CEA-D465FFF4E6C7}" type="slidenum">
              <a:rPr lang="en-US" smtClean="0"/>
              <a:pPr eaLnBrk="1" hangingPunct="1"/>
              <a:t>11</a:t>
            </a:fld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3238FF8-CE01-451E-930B-EEB172940698}" type="slidenum">
              <a:rPr lang="en-US" smtClean="0"/>
              <a:pPr eaLnBrk="1" hangingPunct="1"/>
              <a:t>12</a:t>
            </a:fld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658BBF0-3C52-466A-BE6C-3424E2BE1B8B}" type="slidenum">
              <a:rPr lang="en-US" smtClean="0"/>
              <a:pPr eaLnBrk="1" hangingPunct="1"/>
              <a:t>13</a:t>
            </a:fld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809F039-0EAC-4B16-9F76-A24CB2978DDD}" type="slidenum">
              <a:rPr lang="en-US" smtClean="0"/>
              <a:pPr eaLnBrk="1" hangingPunct="1"/>
              <a:t>14</a:t>
            </a:fld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34B600E-5E73-4C61-A3FE-D7E6541F620E}" type="slidenum">
              <a:rPr lang="en-US" smtClean="0"/>
              <a:pPr eaLnBrk="1" hangingPunct="1"/>
              <a:t>2</a:t>
            </a:fld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04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B31C0D9-9B57-4B7D-A6D2-F945A4067567}" type="slidenum">
              <a:rPr lang="en-US" smtClean="0"/>
              <a:pPr eaLnBrk="1" hangingPunct="1"/>
              <a:t>3</a:t>
            </a:fld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4C70724-2850-498B-B49E-BCC5A2E03861}" type="slidenum">
              <a:rPr lang="en-US" smtClean="0"/>
              <a:pPr eaLnBrk="1" hangingPunct="1"/>
              <a:t>4</a:t>
            </a:fld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987B957-9F3E-4CD8-8207-47F44B691253}" type="slidenum">
              <a:rPr lang="en-US" smtClean="0"/>
              <a:pPr eaLnBrk="1" hangingPunct="1"/>
              <a:t>5</a:t>
            </a:fld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E2FECB1-EE81-4677-8347-5BA64D8247F7}" type="slidenum">
              <a:rPr lang="en-US" smtClean="0"/>
              <a:pPr eaLnBrk="1" hangingPunct="1"/>
              <a:t>6</a:t>
            </a:fld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515E6BA-A0E6-4B17-953E-EB7A3B6B220E}" type="slidenum">
              <a:rPr lang="en-US" smtClean="0"/>
              <a:pPr eaLnBrk="1" hangingPunct="1"/>
              <a:t>7</a:t>
            </a:fld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FC08A55-3581-45D8-9EEA-1DABB23EA48E}" type="slidenum">
              <a:rPr lang="en-US" smtClean="0"/>
              <a:pPr eaLnBrk="1" hangingPunct="1"/>
              <a:t>8</a:t>
            </a:fld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1118C9D-2633-4B13-8A8A-55071BA13FEC}" type="slidenum">
              <a:rPr lang="en-US" smtClean="0"/>
              <a:pPr eaLnBrk="1" hangingPunct="1"/>
              <a:t>9</a:t>
            </a:fld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5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5610" name="Rectangle 10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73250"/>
            <a:ext cx="7772400" cy="155575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s-ES_tradnl"/>
          </a:p>
        </p:txBody>
      </p:sp>
      <p:sp>
        <p:nvSpPr>
          <p:cNvPr id="25611" name="Rectangle 11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s-ES_tradnl"/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97711D-582D-4D29-ADC7-E3C95C3C2E5E}" type="slidenum">
              <a:rPr lang="es-ES_tradnl"/>
              <a:pPr>
                <a:defRPr/>
              </a:pPr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92186598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3622A4-3630-4966-B298-07E5B30AC21F}" type="slidenum">
              <a:rPr lang="es-ES_tradnl"/>
              <a:pPr>
                <a:defRPr/>
              </a:pPr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706500416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BF7A25-5A92-4B7E-BA5C-7FC14C3E2D09}" type="slidenum">
              <a:rPr lang="es-ES_tradnl"/>
              <a:pPr>
                <a:defRPr/>
              </a:pPr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941113516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EA07FE-FE4E-4BE0-989C-0AE7E8820941}" type="slidenum">
              <a:rPr lang="es-ES_tradnl"/>
              <a:pPr>
                <a:defRPr/>
              </a:pPr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896621977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C4D742-8476-4253-BAAD-839B44EDC611}" type="slidenum">
              <a:rPr lang="es-ES_tradnl"/>
              <a:pPr>
                <a:defRPr/>
              </a:pPr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481214200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A8E203-9A6D-43E4-8C92-08DEB3611063}" type="slidenum">
              <a:rPr lang="es-ES_tradnl"/>
              <a:pPr>
                <a:defRPr/>
              </a:pPr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324717086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087E85-E9CF-4751-9670-73A1AD8FDA8C}" type="slidenum">
              <a:rPr lang="es-ES_tradnl"/>
              <a:pPr>
                <a:defRPr/>
              </a:pPr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900690311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93E2D3-09D3-4655-944E-AC5CA1FB14FB}" type="slidenum">
              <a:rPr lang="es-ES_tradnl"/>
              <a:pPr>
                <a:defRPr/>
              </a:pPr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080601557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CB1D31-1255-4366-B4C8-31A8CAE9E1C8}" type="slidenum">
              <a:rPr lang="es-ES_tradnl"/>
              <a:pPr>
                <a:defRPr/>
              </a:pPr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114915469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94131C-3E9E-485F-BAAB-C906D8170589}" type="slidenum">
              <a:rPr lang="es-ES_tradnl"/>
              <a:pPr>
                <a:defRPr/>
              </a:pPr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270572538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D2BE72-39C9-4B53-ABA2-9E54917BB303}" type="slidenum">
              <a:rPr lang="es-ES_tradnl"/>
              <a:pPr>
                <a:defRPr/>
              </a:pPr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52620781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24579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4580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4581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4582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36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7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8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4586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s-ES_tradnl" smtClean="0"/>
              <a:t>Haga clic para cambiar el estilo de título	</a:t>
            </a:r>
          </a:p>
        </p:txBody>
      </p:sp>
      <p:sp>
        <p:nvSpPr>
          <p:cNvPr id="24587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</a:p>
        </p:txBody>
      </p:sp>
      <p:sp>
        <p:nvSpPr>
          <p:cNvPr id="24588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effectLst>
                  <a:outerShdw blurRad="38100" dist="38100" dir="2700000" algn="tl">
                    <a:srgbClr val="010199"/>
                  </a:outerShdw>
                </a:effectLst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24589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effectLst>
                  <a:outerShdw blurRad="38100" dist="38100" dir="2700000" algn="tl">
                    <a:srgbClr val="010199"/>
                  </a:outerShdw>
                </a:effectLst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24590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effectLst>
                  <a:outerShdw blurRad="38100" dist="38100" dir="2700000" algn="tl">
                    <a:srgbClr val="010199"/>
                  </a:outerShdw>
                </a:effectLst>
              </a:defRPr>
            </a:lvl1pPr>
          </a:lstStyle>
          <a:p>
            <a:pPr>
              <a:defRPr/>
            </a:pPr>
            <a:fld id="{0FB78A8A-D348-4AF4-AE29-83C5CD36A3C5}" type="slidenum">
              <a:rPr lang="es-ES_tradnl"/>
              <a:pPr>
                <a:defRPr/>
              </a:pPr>
              <a:t>‹#›</a:t>
            </a:fld>
            <a:endParaRPr lang="es-ES_tradnl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02" r:id="rId1"/>
    <p:sldLayoutId id="2147483892" r:id="rId2"/>
    <p:sldLayoutId id="2147483893" r:id="rId3"/>
    <p:sldLayoutId id="2147483894" r:id="rId4"/>
    <p:sldLayoutId id="2147483895" r:id="rId5"/>
    <p:sldLayoutId id="2147483896" r:id="rId6"/>
    <p:sldLayoutId id="2147483897" r:id="rId7"/>
    <p:sldLayoutId id="2147483898" r:id="rId8"/>
    <p:sldLayoutId id="2147483899" r:id="rId9"/>
    <p:sldLayoutId id="2147483900" r:id="rId10"/>
    <p:sldLayoutId id="2147483901" r:id="rId11"/>
  </p:sldLayoutIdLst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7" grpId="0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58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2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58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3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58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4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58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5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58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pitchFamily="2" charset="2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12.jpeg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2857500"/>
            <a:ext cx="9144000" cy="1924050"/>
          </a:xfrm>
        </p:spPr>
        <p:txBody>
          <a:bodyPr/>
          <a:lstStyle/>
          <a:p>
            <a:pPr eaLnBrk="1" hangingPunct="1">
              <a:defRPr/>
            </a:pPr>
            <a:r>
              <a:rPr lang="es-ES_tradnl" sz="2500" dirty="0" smtClean="0">
                <a:solidFill>
                  <a:schemeClr val="tx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Dotum" pitchFamily="34" charset="-127"/>
                <a:cs typeface="Arial" pitchFamily="34" charset="0"/>
              </a:rPr>
              <a:t>Marianna Yanes</a:t>
            </a:r>
          </a:p>
          <a:p>
            <a:pPr eaLnBrk="1" hangingPunct="1">
              <a:defRPr/>
            </a:pPr>
            <a:r>
              <a:rPr lang="es-ES_tradnl" sz="2500" dirty="0" smtClean="0">
                <a:solidFill>
                  <a:schemeClr val="tx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Dotum" pitchFamily="34" charset="-127"/>
                <a:cs typeface="Arial" pitchFamily="34" charset="0"/>
              </a:rPr>
              <a:t>Mentor: </a:t>
            </a:r>
            <a:r>
              <a:rPr lang="es-ES_tradnl" sz="2500" dirty="0" err="1" smtClean="0">
                <a:solidFill>
                  <a:schemeClr val="tx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Dotum" pitchFamily="34" charset="-127"/>
                <a:cs typeface="Arial" pitchFamily="34" charset="0"/>
              </a:rPr>
              <a:t>Jesse</a:t>
            </a:r>
            <a:r>
              <a:rPr lang="es-ES_tradnl" sz="2500" dirty="0" smtClean="0">
                <a:solidFill>
                  <a:schemeClr val="tx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Dotum" pitchFamily="34" charset="-127"/>
                <a:cs typeface="Arial" pitchFamily="34" charset="0"/>
              </a:rPr>
              <a:t> Little, </a:t>
            </a:r>
            <a:r>
              <a:rPr lang="es-ES_tradnl" sz="2500" dirty="0" err="1" smtClean="0">
                <a:solidFill>
                  <a:schemeClr val="tx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Dotum" pitchFamily="34" charset="-127"/>
                <a:cs typeface="Arial" pitchFamily="34" charset="0"/>
              </a:rPr>
              <a:t>Assistant</a:t>
            </a:r>
            <a:r>
              <a:rPr lang="es-ES_tradnl" sz="2500" dirty="0" smtClean="0">
                <a:solidFill>
                  <a:schemeClr val="tx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Dotum" pitchFamily="34" charset="-127"/>
                <a:cs typeface="Arial" pitchFamily="34" charset="0"/>
              </a:rPr>
              <a:t> </a:t>
            </a:r>
            <a:r>
              <a:rPr lang="es-ES_tradnl" sz="2500" dirty="0" err="1" smtClean="0">
                <a:solidFill>
                  <a:schemeClr val="tx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Dotum" pitchFamily="34" charset="-127"/>
                <a:cs typeface="Arial" pitchFamily="34" charset="0"/>
              </a:rPr>
              <a:t>Professor</a:t>
            </a:r>
            <a:r>
              <a:rPr lang="es-ES_tradnl" sz="2500" dirty="0" smtClean="0">
                <a:solidFill>
                  <a:schemeClr val="tx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Dotum" pitchFamily="34" charset="-127"/>
                <a:cs typeface="Arial" pitchFamily="34" charset="0"/>
              </a:rPr>
              <a:t> in </a:t>
            </a:r>
            <a:r>
              <a:rPr lang="es-ES_tradnl" sz="2500" dirty="0" err="1" smtClean="0">
                <a:solidFill>
                  <a:schemeClr val="tx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Dotum" pitchFamily="34" charset="-127"/>
                <a:cs typeface="Arial" pitchFamily="34" charset="0"/>
              </a:rPr>
              <a:t>the</a:t>
            </a:r>
            <a:r>
              <a:rPr lang="es-ES_tradnl" sz="2500" dirty="0" smtClean="0">
                <a:solidFill>
                  <a:schemeClr val="tx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Dotum" pitchFamily="34" charset="-127"/>
                <a:cs typeface="Arial" pitchFamily="34" charset="0"/>
              </a:rPr>
              <a:t> </a:t>
            </a:r>
            <a:r>
              <a:rPr lang="es-ES_tradnl" sz="2500" dirty="0" err="1" smtClean="0">
                <a:solidFill>
                  <a:schemeClr val="tx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Dotum" pitchFamily="34" charset="-127"/>
                <a:cs typeface="Arial" pitchFamily="34" charset="0"/>
              </a:rPr>
              <a:t>Aerospace</a:t>
            </a:r>
            <a:r>
              <a:rPr lang="es-ES_tradnl" sz="2500" dirty="0" smtClean="0">
                <a:solidFill>
                  <a:schemeClr val="tx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Dotum" pitchFamily="34" charset="-127"/>
                <a:cs typeface="Arial" pitchFamily="34" charset="0"/>
              </a:rPr>
              <a:t> and </a:t>
            </a:r>
            <a:r>
              <a:rPr lang="es-ES_tradnl" sz="2500" dirty="0" err="1" smtClean="0">
                <a:solidFill>
                  <a:schemeClr val="tx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Dotum" pitchFamily="34" charset="-127"/>
                <a:cs typeface="Arial" pitchFamily="34" charset="0"/>
              </a:rPr>
              <a:t>Mechanical</a:t>
            </a:r>
            <a:r>
              <a:rPr lang="es-ES_tradnl" sz="2500" dirty="0" smtClean="0">
                <a:solidFill>
                  <a:schemeClr val="tx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Dotum" pitchFamily="34" charset="-127"/>
                <a:cs typeface="Arial" pitchFamily="34" charset="0"/>
              </a:rPr>
              <a:t> </a:t>
            </a:r>
            <a:r>
              <a:rPr lang="es-ES_tradnl" sz="2500" dirty="0" err="1" smtClean="0">
                <a:solidFill>
                  <a:schemeClr val="tx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Dotum" pitchFamily="34" charset="-127"/>
                <a:cs typeface="Arial" pitchFamily="34" charset="0"/>
              </a:rPr>
              <a:t>Engineering</a:t>
            </a:r>
            <a:r>
              <a:rPr lang="es-ES_tradnl" sz="2500" dirty="0" smtClean="0">
                <a:solidFill>
                  <a:schemeClr val="tx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Dotum" pitchFamily="34" charset="-127"/>
                <a:cs typeface="Arial" pitchFamily="34" charset="0"/>
              </a:rPr>
              <a:t> </a:t>
            </a:r>
            <a:r>
              <a:rPr lang="es-ES_tradnl" sz="2500" dirty="0" err="1" smtClean="0">
                <a:solidFill>
                  <a:schemeClr val="tx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Dotum" pitchFamily="34" charset="-127"/>
                <a:cs typeface="Arial" pitchFamily="34" charset="0"/>
              </a:rPr>
              <a:t>Department</a:t>
            </a:r>
            <a:endParaRPr lang="es-ES_tradnl" sz="2500" dirty="0" smtClean="0">
              <a:solidFill>
                <a:schemeClr val="tx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Dotum" pitchFamily="34" charset="-127"/>
              <a:cs typeface="Arial" pitchFamily="34" charset="0"/>
            </a:endParaRPr>
          </a:p>
          <a:p>
            <a:pPr eaLnBrk="1" hangingPunct="1">
              <a:defRPr/>
            </a:pPr>
            <a:r>
              <a:rPr lang="es-ES_tradnl" sz="2500" dirty="0" smtClean="0">
                <a:solidFill>
                  <a:schemeClr val="tx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Dotum" pitchFamily="34" charset="-127"/>
                <a:cs typeface="Arial" pitchFamily="34" charset="0"/>
              </a:rPr>
              <a:t>21st </a:t>
            </a:r>
            <a:r>
              <a:rPr lang="es-ES_tradnl" sz="2500" dirty="0" err="1" smtClean="0">
                <a:solidFill>
                  <a:schemeClr val="tx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Dotum" pitchFamily="34" charset="-127"/>
                <a:cs typeface="Arial" pitchFamily="34" charset="0"/>
              </a:rPr>
              <a:t>Annual</a:t>
            </a:r>
            <a:r>
              <a:rPr lang="es-ES_tradnl" sz="2500" dirty="0" smtClean="0">
                <a:solidFill>
                  <a:schemeClr val="tx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Dotum" pitchFamily="34" charset="-127"/>
                <a:cs typeface="Arial" pitchFamily="34" charset="0"/>
              </a:rPr>
              <a:t> Arizona </a:t>
            </a:r>
            <a:r>
              <a:rPr lang="es-ES_tradnl" sz="2500" dirty="0" err="1" smtClean="0">
                <a:solidFill>
                  <a:schemeClr val="tx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Dotum" pitchFamily="34" charset="-127"/>
                <a:cs typeface="Arial" pitchFamily="34" charset="0"/>
              </a:rPr>
              <a:t>Space</a:t>
            </a:r>
            <a:r>
              <a:rPr lang="es-ES_tradnl" sz="2500" dirty="0" smtClean="0">
                <a:solidFill>
                  <a:schemeClr val="tx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Dotum" pitchFamily="34" charset="-127"/>
                <a:cs typeface="Arial" pitchFamily="34" charset="0"/>
              </a:rPr>
              <a:t> </a:t>
            </a:r>
            <a:r>
              <a:rPr lang="es-ES_tradnl" sz="2500" dirty="0" err="1" smtClean="0">
                <a:solidFill>
                  <a:schemeClr val="tx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Dotum" pitchFamily="34" charset="-127"/>
                <a:cs typeface="Arial" pitchFamily="34" charset="0"/>
              </a:rPr>
              <a:t>Grant</a:t>
            </a:r>
            <a:r>
              <a:rPr lang="es-ES_tradnl" sz="2500" dirty="0" smtClean="0">
                <a:solidFill>
                  <a:schemeClr val="tx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Dotum" pitchFamily="34" charset="-127"/>
                <a:cs typeface="Arial" pitchFamily="34" charset="0"/>
              </a:rPr>
              <a:t> </a:t>
            </a:r>
            <a:r>
              <a:rPr lang="es-ES_tradnl" sz="2500" dirty="0" err="1" smtClean="0">
                <a:solidFill>
                  <a:schemeClr val="tx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Dotum" pitchFamily="34" charset="-127"/>
                <a:cs typeface="Arial" pitchFamily="34" charset="0"/>
              </a:rPr>
              <a:t>Consortium</a:t>
            </a:r>
            <a:r>
              <a:rPr lang="es-ES_tradnl" sz="2500" dirty="0" smtClean="0">
                <a:solidFill>
                  <a:schemeClr val="tx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Dotum" pitchFamily="34" charset="-127"/>
                <a:cs typeface="Arial" pitchFamily="34" charset="0"/>
              </a:rPr>
              <a:t> </a:t>
            </a:r>
            <a:r>
              <a:rPr lang="es-ES_tradnl" sz="2500" dirty="0" err="1" smtClean="0">
                <a:solidFill>
                  <a:schemeClr val="tx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Dotum" pitchFamily="34" charset="-127"/>
                <a:cs typeface="Arial" pitchFamily="34" charset="0"/>
              </a:rPr>
              <a:t>Symposium</a:t>
            </a:r>
            <a:endParaRPr lang="es-ES_tradnl" sz="2500" dirty="0" smtClean="0">
              <a:solidFill>
                <a:schemeClr val="tx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Dotum" pitchFamily="34" charset="-127"/>
              <a:cs typeface="Arial" pitchFamily="34" charset="0"/>
            </a:endParaRPr>
          </a:p>
          <a:p>
            <a:pPr eaLnBrk="1" hangingPunct="1">
              <a:defRPr/>
            </a:pPr>
            <a:r>
              <a:rPr lang="es-ES_tradnl" sz="2500" dirty="0" err="1" smtClean="0">
                <a:solidFill>
                  <a:schemeClr val="tx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Dotum" pitchFamily="34" charset="-127"/>
                <a:cs typeface="Arial" pitchFamily="34" charset="0"/>
              </a:rPr>
              <a:t>University</a:t>
            </a:r>
            <a:r>
              <a:rPr lang="es-ES_tradnl" sz="2500" dirty="0" smtClean="0">
                <a:solidFill>
                  <a:schemeClr val="tx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Dotum" pitchFamily="34" charset="-127"/>
                <a:cs typeface="Arial" pitchFamily="34" charset="0"/>
              </a:rPr>
              <a:t> of Arizona</a:t>
            </a:r>
          </a:p>
          <a:p>
            <a:pPr eaLnBrk="1" hangingPunct="1">
              <a:defRPr/>
            </a:pPr>
            <a:r>
              <a:rPr lang="es-ES_tradnl" sz="2500" dirty="0" err="1" smtClean="0">
                <a:solidFill>
                  <a:schemeClr val="tx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Dotum" pitchFamily="34" charset="-127"/>
                <a:cs typeface="Arial" pitchFamily="34" charset="0"/>
              </a:rPr>
              <a:t>April</a:t>
            </a:r>
            <a:r>
              <a:rPr lang="es-ES_tradnl" sz="2500" dirty="0" smtClean="0">
                <a:solidFill>
                  <a:schemeClr val="tx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Dotum" pitchFamily="34" charset="-127"/>
                <a:cs typeface="Arial" pitchFamily="34" charset="0"/>
              </a:rPr>
              <a:t> 21, 2012</a:t>
            </a:r>
          </a:p>
          <a:p>
            <a:pPr eaLnBrk="1" hangingPunct="1">
              <a:defRPr/>
            </a:pPr>
            <a:endParaRPr lang="es-ES_tradnl" sz="2700" dirty="0" smtClean="0">
              <a:ea typeface="Dotum" pitchFamily="34" charset="-127"/>
              <a:cs typeface="Arial" pitchFamily="34" charset="0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ctrTitle" sz="quarter"/>
          </p:nvPr>
        </p:nvSpPr>
        <p:spPr>
          <a:xfrm>
            <a:off x="615950" y="511175"/>
            <a:ext cx="7772400" cy="155575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dirty="0" smtClean="0">
                <a:latin typeface="Dotum" pitchFamily="34" charset="-127"/>
                <a:ea typeface="Dotum" pitchFamily="34" charset="-127"/>
              </a:rPr>
              <a:t>Fabrication Methods and Materials for Dielectric Barrier Discharge Plasma Actuators</a:t>
            </a:r>
          </a:p>
        </p:txBody>
      </p:sp>
      <p:pic>
        <p:nvPicPr>
          <p:cNvPr id="3076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5857875"/>
            <a:ext cx="938212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0" y="5857875"/>
            <a:ext cx="957263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3875" y="5857875"/>
            <a:ext cx="609600" cy="81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/>
        </p:nvSpPr>
        <p:spPr bwMode="auto">
          <a:xfrm>
            <a:off x="428625" y="157163"/>
            <a:ext cx="822960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/>
          <a:lstStyle/>
          <a:p>
            <a:pPr algn="ctr" eaLnBrk="0" hangingPunct="0"/>
            <a:r>
              <a:rPr lang="en-US" sz="4000">
                <a:solidFill>
                  <a:schemeClr val="tx2"/>
                </a:solidFill>
                <a:latin typeface="Gungsuh" pitchFamily="18" charset="-127"/>
                <a:ea typeface="Gungsuh" pitchFamily="18" charset="-127"/>
              </a:rPr>
              <a:t>Results</a:t>
            </a:r>
          </a:p>
        </p:txBody>
      </p:sp>
      <p:sp>
        <p:nvSpPr>
          <p:cNvPr id="5" name="Content Placeholder 2"/>
          <p:cNvSpPr>
            <a:spLocks noGrp="1"/>
          </p:cNvSpPr>
          <p:nvPr/>
        </p:nvSpPr>
        <p:spPr bwMode="auto">
          <a:xfrm>
            <a:off x="0" y="1014413"/>
            <a:ext cx="9144000" cy="1185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+mn-lt"/>
              </a:defRPr>
            </a:lvl9pPr>
          </a:lstStyle>
          <a:p>
            <a:pPr eaLnBrk="1" hangingPunct="1">
              <a:lnSpc>
                <a:spcPct val="90000"/>
              </a:lnSpc>
              <a:defRPr/>
            </a:pPr>
            <a:r>
              <a:rPr lang="en-US" sz="2400" dirty="0" smtClean="0">
                <a:solidFill>
                  <a:schemeClr val="tx1">
                    <a:lumMod val="85000"/>
                  </a:schemeClr>
                </a:solidFill>
                <a:effectLst/>
              </a:rPr>
              <a:t>Provides better quality and more repeatable actuators.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ES_tradnl" sz="2400" dirty="0" err="1" smtClean="0">
                <a:solidFill>
                  <a:schemeClr val="tx1">
                    <a:lumMod val="85000"/>
                  </a:schemeClr>
                </a:solidFill>
                <a:effectLst/>
              </a:rPr>
              <a:t>Allows</a:t>
            </a:r>
            <a:r>
              <a:rPr lang="es-ES_tradnl" sz="2400" dirty="0" smtClean="0">
                <a:solidFill>
                  <a:schemeClr val="tx1">
                    <a:lumMod val="85000"/>
                  </a:schemeClr>
                </a:solidFill>
                <a:effectLst/>
              </a:rPr>
              <a:t> </a:t>
            </a:r>
            <a:r>
              <a:rPr lang="es-ES_tradnl" sz="2400" dirty="0" err="1" smtClean="0">
                <a:solidFill>
                  <a:schemeClr val="tx1">
                    <a:lumMod val="85000"/>
                  </a:schemeClr>
                </a:solidFill>
                <a:effectLst/>
              </a:rPr>
              <a:t>for</a:t>
            </a:r>
            <a:r>
              <a:rPr lang="es-ES_tradnl" sz="2400" dirty="0" smtClean="0">
                <a:solidFill>
                  <a:schemeClr val="tx1">
                    <a:lumMod val="85000"/>
                  </a:schemeClr>
                </a:solidFill>
                <a:effectLst/>
              </a:rPr>
              <a:t> </a:t>
            </a:r>
            <a:r>
              <a:rPr lang="es-ES_tradnl" sz="2400" dirty="0" err="1" smtClean="0">
                <a:solidFill>
                  <a:schemeClr val="tx1">
                    <a:lumMod val="85000"/>
                  </a:schemeClr>
                </a:solidFill>
                <a:effectLst/>
              </a:rPr>
              <a:t>easy</a:t>
            </a:r>
            <a:r>
              <a:rPr lang="es-ES_tradnl" sz="2400" dirty="0" smtClean="0">
                <a:solidFill>
                  <a:schemeClr val="tx1">
                    <a:lumMod val="85000"/>
                  </a:schemeClr>
                </a:solidFill>
                <a:effectLst/>
              </a:rPr>
              <a:t> </a:t>
            </a:r>
            <a:r>
              <a:rPr lang="es-ES_tradnl" sz="2400" dirty="0" err="1" smtClean="0">
                <a:solidFill>
                  <a:schemeClr val="tx1">
                    <a:lumMod val="85000"/>
                  </a:schemeClr>
                </a:solidFill>
                <a:effectLst/>
              </a:rPr>
              <a:t>construction</a:t>
            </a:r>
            <a:r>
              <a:rPr lang="es-ES_tradnl" sz="2400" dirty="0" smtClean="0">
                <a:solidFill>
                  <a:schemeClr val="tx1">
                    <a:lumMod val="85000"/>
                  </a:schemeClr>
                </a:solidFill>
                <a:effectLst/>
              </a:rPr>
              <a:t> of </a:t>
            </a:r>
            <a:r>
              <a:rPr lang="es-ES_tradnl" sz="2400" dirty="0" err="1" smtClean="0">
                <a:solidFill>
                  <a:schemeClr val="tx1">
                    <a:lumMod val="85000"/>
                  </a:schemeClr>
                </a:solidFill>
                <a:effectLst/>
              </a:rPr>
              <a:t>different</a:t>
            </a:r>
            <a:r>
              <a:rPr lang="es-ES_tradnl" sz="2400" dirty="0" smtClean="0">
                <a:solidFill>
                  <a:schemeClr val="tx1">
                    <a:lumMod val="85000"/>
                  </a:schemeClr>
                </a:solidFill>
                <a:effectLst/>
              </a:rPr>
              <a:t> </a:t>
            </a:r>
            <a:r>
              <a:rPr lang="es-ES_tradnl" sz="2400" dirty="0" err="1" smtClean="0">
                <a:solidFill>
                  <a:schemeClr val="tx1">
                    <a:lumMod val="85000"/>
                  </a:schemeClr>
                </a:solidFill>
                <a:effectLst/>
              </a:rPr>
              <a:t>electrode</a:t>
            </a:r>
            <a:r>
              <a:rPr lang="es-ES_tradnl" sz="2400" dirty="0" smtClean="0">
                <a:solidFill>
                  <a:schemeClr val="tx1">
                    <a:lumMod val="85000"/>
                  </a:schemeClr>
                </a:solidFill>
                <a:effectLst/>
              </a:rPr>
              <a:t> </a:t>
            </a:r>
            <a:r>
              <a:rPr lang="es-ES_tradnl" sz="2400" dirty="0" err="1" smtClean="0">
                <a:solidFill>
                  <a:schemeClr val="tx1">
                    <a:lumMod val="85000"/>
                  </a:schemeClr>
                </a:solidFill>
                <a:effectLst/>
              </a:rPr>
              <a:t>patterns</a:t>
            </a:r>
            <a:r>
              <a:rPr lang="es-ES_tradnl" sz="2400" dirty="0" smtClean="0">
                <a:solidFill>
                  <a:schemeClr val="tx1">
                    <a:lumMod val="85000"/>
                  </a:schemeClr>
                </a:solidFill>
                <a:effectLst/>
              </a:rPr>
              <a:t> (3D).</a:t>
            </a:r>
          </a:p>
          <a:p>
            <a:pPr>
              <a:defRPr/>
            </a:pPr>
            <a:endParaRPr lang="en-US" dirty="0"/>
          </a:p>
        </p:txBody>
      </p:sp>
      <p:pic>
        <p:nvPicPr>
          <p:cNvPr id="12292" name="Picture 5" descr="C:\Users\Owner\Pictures\2012-04-06\06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722813"/>
            <a:ext cx="4249738" cy="137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6" descr="C:\Users\Owner\Pictures\2012-04-06\06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25" y="4729163"/>
            <a:ext cx="3976688" cy="135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Arrow Connector 7"/>
          <p:cNvCxnSpPr/>
          <p:nvPr/>
        </p:nvCxnSpPr>
        <p:spPr>
          <a:xfrm rot="10800000">
            <a:off x="4071938" y="5657850"/>
            <a:ext cx="857250" cy="71437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4929188" y="5657850"/>
            <a:ext cx="785812" cy="71437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96" name="TextBox 12"/>
          <p:cNvSpPr txBox="1">
            <a:spLocks noChangeArrowheads="1"/>
          </p:cNvSpPr>
          <p:nvPr/>
        </p:nvSpPr>
        <p:spPr bwMode="auto">
          <a:xfrm>
            <a:off x="3929063" y="6300788"/>
            <a:ext cx="21431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000" b="1"/>
              <a:t>Finger actuator</a:t>
            </a:r>
          </a:p>
        </p:txBody>
      </p:sp>
      <p:pic>
        <p:nvPicPr>
          <p:cNvPr id="12297" name="Picture 10" descr="C:\Users\Owner\Documents\Downloads\IMG-20120215-0000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2157413"/>
            <a:ext cx="4000500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Arrow Connector 12"/>
          <p:cNvCxnSpPr/>
          <p:nvPr/>
        </p:nvCxnSpPr>
        <p:spPr>
          <a:xfrm rot="10800000">
            <a:off x="3500438" y="3014663"/>
            <a:ext cx="1000125" cy="71437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99" name="TextBox 20"/>
          <p:cNvSpPr txBox="1">
            <a:spLocks noChangeArrowheads="1"/>
          </p:cNvSpPr>
          <p:nvPr/>
        </p:nvSpPr>
        <p:spPr bwMode="auto">
          <a:xfrm>
            <a:off x="3714750" y="3729038"/>
            <a:ext cx="20716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000" b="1"/>
              <a:t>2D actuator</a:t>
            </a:r>
          </a:p>
        </p:txBody>
      </p:sp>
      <p:sp>
        <p:nvSpPr>
          <p:cNvPr id="12300" name="TextBox 21"/>
          <p:cNvSpPr txBox="1">
            <a:spLocks noChangeArrowheads="1"/>
          </p:cNvSpPr>
          <p:nvPr/>
        </p:nvSpPr>
        <p:spPr bwMode="auto">
          <a:xfrm>
            <a:off x="5715000" y="3252788"/>
            <a:ext cx="27146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         Bottom electrode</a:t>
            </a:r>
          </a:p>
        </p:txBody>
      </p:sp>
      <p:sp>
        <p:nvSpPr>
          <p:cNvPr id="12301" name="TextBox 22"/>
          <p:cNvSpPr txBox="1">
            <a:spLocks noChangeArrowheads="1"/>
          </p:cNvSpPr>
          <p:nvPr/>
        </p:nvSpPr>
        <p:spPr bwMode="auto">
          <a:xfrm>
            <a:off x="900113" y="3252788"/>
            <a:ext cx="20002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      Top electrode</a:t>
            </a:r>
          </a:p>
        </p:txBody>
      </p:sp>
      <p:sp>
        <p:nvSpPr>
          <p:cNvPr id="12302" name="TextBox 23"/>
          <p:cNvSpPr txBox="1">
            <a:spLocks noChangeArrowheads="1"/>
          </p:cNvSpPr>
          <p:nvPr/>
        </p:nvSpPr>
        <p:spPr bwMode="auto">
          <a:xfrm>
            <a:off x="1250950" y="6100763"/>
            <a:ext cx="19288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    Top electrode</a:t>
            </a:r>
          </a:p>
        </p:txBody>
      </p:sp>
      <p:sp>
        <p:nvSpPr>
          <p:cNvPr id="12303" name="TextBox 24"/>
          <p:cNvSpPr txBox="1">
            <a:spLocks noChangeArrowheads="1"/>
          </p:cNvSpPr>
          <p:nvPr/>
        </p:nvSpPr>
        <p:spPr bwMode="auto">
          <a:xfrm>
            <a:off x="6215063" y="6086475"/>
            <a:ext cx="29289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Bottom electrode</a:t>
            </a:r>
          </a:p>
        </p:txBody>
      </p:sp>
      <p:pic>
        <p:nvPicPr>
          <p:cNvPr id="12304" name="Picture 21" descr="D:\DCIM\100CANON\IMG_0099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25" y="2143125"/>
            <a:ext cx="3857625" cy="107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5" name="Straight Arrow Connector 24"/>
          <p:cNvCxnSpPr/>
          <p:nvPr/>
        </p:nvCxnSpPr>
        <p:spPr>
          <a:xfrm flipV="1">
            <a:off x="4500563" y="3000375"/>
            <a:ext cx="857250" cy="71437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"/>
          <p:cNvSpPr>
            <a:spLocks noGrp="1" noChangeArrowheads="1"/>
          </p:cNvSpPr>
          <p:nvPr/>
        </p:nvSpPr>
        <p:spPr bwMode="auto">
          <a:xfrm>
            <a:off x="285750" y="0"/>
            <a:ext cx="8001000" cy="78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/>
          <a:lstStyle/>
          <a:p>
            <a:pPr algn="ctr"/>
            <a:r>
              <a:rPr lang="es-ES_tradnl" sz="4000">
                <a:solidFill>
                  <a:schemeClr val="tx2"/>
                </a:solidFill>
                <a:latin typeface="Gungsuh" pitchFamily="18" charset="-127"/>
                <a:ea typeface="Gungsuh" pitchFamily="18" charset="-127"/>
              </a:rPr>
              <a:t>      Plasma Formation</a:t>
            </a:r>
          </a:p>
        </p:txBody>
      </p:sp>
      <p:pic>
        <p:nvPicPr>
          <p:cNvPr id="16387" name="Picture 2" descr="C:\Users\Owner\Desktop\research internship\IMG_5271copy.JPG"/>
          <p:cNvPicPr>
            <a:picLocks noChangeAspect="1" noChangeArrowheads="1"/>
          </p:cNvPicPr>
          <p:nvPr/>
        </p:nvPicPr>
        <p:blipFill>
          <a:blip r:embed="rId3"/>
          <a:srcRect t="10818" r="16495" b="4796"/>
          <a:stretch>
            <a:fillRect/>
          </a:stretch>
        </p:blipFill>
        <p:spPr bwMode="auto">
          <a:xfrm>
            <a:off x="4740275" y="4495800"/>
            <a:ext cx="4094163" cy="19716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316" name="TextBox 20"/>
          <p:cNvSpPr txBox="1">
            <a:spLocks noChangeArrowheads="1"/>
          </p:cNvSpPr>
          <p:nvPr/>
        </p:nvSpPr>
        <p:spPr bwMode="auto">
          <a:xfrm>
            <a:off x="5929313" y="1071563"/>
            <a:ext cx="14287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000" b="1"/>
              <a:t>Light on</a:t>
            </a:r>
          </a:p>
        </p:txBody>
      </p:sp>
      <p:sp>
        <p:nvSpPr>
          <p:cNvPr id="13317" name="TextBox 22"/>
          <p:cNvSpPr txBox="1">
            <a:spLocks noChangeArrowheads="1"/>
          </p:cNvSpPr>
          <p:nvPr/>
        </p:nvSpPr>
        <p:spPr bwMode="auto">
          <a:xfrm>
            <a:off x="6169025" y="4067175"/>
            <a:ext cx="12858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000" b="1"/>
              <a:t>Light off</a:t>
            </a:r>
          </a:p>
        </p:txBody>
      </p:sp>
      <p:sp>
        <p:nvSpPr>
          <p:cNvPr id="13318" name="TextBox 36"/>
          <p:cNvSpPr txBox="1">
            <a:spLocks noChangeArrowheads="1"/>
          </p:cNvSpPr>
          <p:nvPr/>
        </p:nvSpPr>
        <p:spPr bwMode="auto">
          <a:xfrm>
            <a:off x="3024188" y="6067425"/>
            <a:ext cx="12160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b="1"/>
              <a:t>Plasma</a:t>
            </a:r>
          </a:p>
        </p:txBody>
      </p:sp>
      <p:sp>
        <p:nvSpPr>
          <p:cNvPr id="13319" name="TextBox 37"/>
          <p:cNvSpPr txBox="1">
            <a:spLocks noChangeArrowheads="1"/>
          </p:cNvSpPr>
          <p:nvPr/>
        </p:nvSpPr>
        <p:spPr bwMode="auto">
          <a:xfrm>
            <a:off x="2428875" y="3786188"/>
            <a:ext cx="21447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b="1"/>
              <a:t>Tested actuator</a:t>
            </a:r>
          </a:p>
        </p:txBody>
      </p:sp>
      <p:pic>
        <p:nvPicPr>
          <p:cNvPr id="16397" name="Picture 13" descr="C:\Users\Owner\Desktop\research internship\IMG_5272 (3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5786" y="4259633"/>
            <a:ext cx="1500198" cy="244131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cxnSp>
        <p:nvCxnSpPr>
          <p:cNvPr id="15" name="Elbow Connector 14"/>
          <p:cNvCxnSpPr>
            <a:stCxn id="13318" idx="1"/>
          </p:cNvCxnSpPr>
          <p:nvPr/>
        </p:nvCxnSpPr>
        <p:spPr>
          <a:xfrm rot="10800000">
            <a:off x="1500188" y="5715000"/>
            <a:ext cx="1524000" cy="538163"/>
          </a:xfrm>
          <a:prstGeom prst="bentConnector3">
            <a:avLst>
              <a:gd name="adj1" fmla="val 50000"/>
            </a:avLst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398" name="Picture 14" descr="C:\Users\Owner\Desktop\research internship\Picture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8596" y="1385781"/>
            <a:ext cx="3643338" cy="23567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18" name="Elbow Connector 17"/>
          <p:cNvCxnSpPr/>
          <p:nvPr/>
        </p:nvCxnSpPr>
        <p:spPr>
          <a:xfrm rot="10800000">
            <a:off x="1357313" y="2928938"/>
            <a:ext cx="1143000" cy="1071562"/>
          </a:xfrm>
          <a:prstGeom prst="bentConnector3">
            <a:avLst>
              <a:gd name="adj1" fmla="val 50000"/>
            </a:avLst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399" name="Picture 15" descr="C:\Users\Owner\Desktop\research internship\Picture2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857752" y="1571612"/>
            <a:ext cx="3718560" cy="208483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325" name="TextBox 22"/>
          <p:cNvSpPr txBox="1">
            <a:spLocks noChangeArrowheads="1"/>
          </p:cNvSpPr>
          <p:nvPr/>
        </p:nvSpPr>
        <p:spPr bwMode="auto">
          <a:xfrm>
            <a:off x="500063" y="857250"/>
            <a:ext cx="48641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Frequency: 3kHz, nanosecond pulse ~12 kV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28688"/>
            <a:ext cx="8686800" cy="4530725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s-ES_tradnl" sz="2700" b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NASA</a:t>
            </a:r>
            <a:r>
              <a:rPr lang="es-ES_tradnl" sz="25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 for </a:t>
            </a:r>
            <a:r>
              <a:rPr lang="es-ES_tradnl" sz="2500" dirty="0" err="1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granting</a:t>
            </a:r>
            <a:r>
              <a:rPr lang="es-ES_tradnl" sz="25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 me </a:t>
            </a:r>
            <a:r>
              <a:rPr lang="es-ES_tradnl" sz="2500" dirty="0" err="1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the</a:t>
            </a:r>
            <a:r>
              <a:rPr lang="es-ES_tradnl" sz="25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 </a:t>
            </a:r>
            <a:r>
              <a:rPr lang="es-ES_tradnl" sz="2500" dirty="0" err="1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opportunity</a:t>
            </a:r>
            <a:r>
              <a:rPr lang="es-ES_tradnl" sz="25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ES_tradnl" sz="2700" b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U of A </a:t>
            </a:r>
            <a:r>
              <a:rPr lang="es-ES_tradnl" sz="25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for </a:t>
            </a:r>
            <a:r>
              <a:rPr lang="es-ES_tradnl" sz="2500" dirty="0" err="1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your</a:t>
            </a:r>
            <a:r>
              <a:rPr lang="es-ES_tradnl" sz="25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 </a:t>
            </a:r>
            <a:r>
              <a:rPr lang="es-ES_tradnl" sz="2500" dirty="0" err="1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wonderful</a:t>
            </a:r>
            <a:r>
              <a:rPr lang="es-ES_tradnl" sz="25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 </a:t>
            </a:r>
            <a:r>
              <a:rPr lang="es-ES_tradnl" sz="2500" dirty="0" err="1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research</a:t>
            </a:r>
            <a:r>
              <a:rPr lang="es-ES_tradnl" sz="25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 and NASA </a:t>
            </a:r>
            <a:r>
              <a:rPr lang="es-ES_tradnl" sz="2500" dirty="0" err="1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affiliation</a:t>
            </a:r>
            <a:r>
              <a:rPr lang="es-ES_tradnl" sz="25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ES_tradnl" sz="2700" b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Dr. Little</a:t>
            </a:r>
            <a:r>
              <a:rPr lang="es-ES_tradnl" sz="25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, my mentor, for </a:t>
            </a:r>
            <a:r>
              <a:rPr lang="es-ES_tradnl" sz="2500" dirty="0" err="1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being</a:t>
            </a:r>
            <a:r>
              <a:rPr lang="es-ES_tradnl" sz="25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 </a:t>
            </a:r>
            <a:r>
              <a:rPr lang="es-ES_tradnl" sz="2500" dirty="0" err="1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an</a:t>
            </a:r>
            <a:r>
              <a:rPr lang="es-ES_tradnl" sz="25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 </a:t>
            </a:r>
            <a:r>
              <a:rPr lang="es-ES_tradnl" sz="2500" dirty="0" err="1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outstanding</a:t>
            </a:r>
            <a:r>
              <a:rPr lang="es-ES_tradnl" sz="25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 </a:t>
            </a:r>
            <a:r>
              <a:rPr lang="es-ES_tradnl" sz="2500" dirty="0" err="1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boss</a:t>
            </a:r>
            <a:r>
              <a:rPr lang="es-ES_tradnl" sz="25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 and instructor.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ES_tradnl" sz="2500" dirty="0" err="1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Associated</a:t>
            </a:r>
            <a:r>
              <a:rPr lang="es-ES_tradnl" sz="25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 </a:t>
            </a:r>
            <a:r>
              <a:rPr lang="es-ES_tradnl" sz="2500" dirty="0" err="1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Space</a:t>
            </a:r>
            <a:r>
              <a:rPr lang="es-ES_tradnl" sz="25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 </a:t>
            </a:r>
            <a:r>
              <a:rPr lang="es-ES_tradnl" sz="2500" dirty="0" err="1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Grant</a:t>
            </a:r>
            <a:r>
              <a:rPr lang="es-ES_tradnl" sz="25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 </a:t>
            </a:r>
            <a:r>
              <a:rPr lang="es-ES_tradnl" sz="2500" dirty="0" err="1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staff</a:t>
            </a:r>
            <a:r>
              <a:rPr lang="es-ES_tradnl" sz="25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: </a:t>
            </a:r>
            <a:r>
              <a:rPr lang="es-ES_tradnl" sz="2500" dirty="0" err="1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Susan</a:t>
            </a:r>
            <a:r>
              <a:rPr lang="es-ES_tradnl" sz="25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 </a:t>
            </a:r>
            <a:r>
              <a:rPr lang="es-ES_tradnl" sz="2500" dirty="0" err="1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Brew</a:t>
            </a:r>
            <a:r>
              <a:rPr lang="es-ES_tradnl" sz="25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, Tara </a:t>
            </a:r>
            <a:r>
              <a:rPr lang="es-ES_tradnl" sz="2500" dirty="0" err="1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Brode</a:t>
            </a:r>
            <a:r>
              <a:rPr lang="es-ES_tradnl" sz="25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, </a:t>
            </a:r>
            <a:r>
              <a:rPr lang="es-ES_tradnl" sz="2500" dirty="0" err="1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Karis</a:t>
            </a:r>
            <a:r>
              <a:rPr lang="es-ES_tradnl" sz="25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.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ES_tradnl" sz="2500" dirty="0" err="1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Dimuth</a:t>
            </a:r>
            <a:r>
              <a:rPr lang="es-ES_tradnl" sz="25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, my </a:t>
            </a:r>
            <a:r>
              <a:rPr lang="es-ES_tradnl" sz="2500" dirty="0" err="1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advisor</a:t>
            </a:r>
            <a:r>
              <a:rPr lang="es-ES_tradnl" sz="25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ES_tradnl" sz="25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Shelley for </a:t>
            </a:r>
            <a:r>
              <a:rPr lang="es-ES_tradnl" sz="2500" dirty="0" err="1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keeping</a:t>
            </a:r>
            <a:r>
              <a:rPr lang="es-ES_tradnl" sz="25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 me </a:t>
            </a:r>
            <a:r>
              <a:rPr lang="es-ES_tradnl" sz="2500" dirty="0" err="1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updated</a:t>
            </a:r>
            <a:r>
              <a:rPr lang="es-ES_tradnl" sz="25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.  </a:t>
            </a:r>
          </a:p>
          <a:p>
            <a:pPr eaLnBrk="1" hangingPunct="1">
              <a:lnSpc>
                <a:spcPct val="90000"/>
              </a:lnSpc>
              <a:defRPr/>
            </a:pPr>
            <a:endParaRPr lang="es-ES_tradnl" sz="2500" dirty="0" smtClean="0">
              <a:solidFill>
                <a:schemeClr val="tx2">
                  <a:lumMod val="40000"/>
                  <a:lumOff val="60000"/>
                </a:schemeClr>
              </a:solidFill>
            </a:endParaRPr>
          </a:p>
          <a:p>
            <a:pPr algn="ctr" eaLnBrk="1" hangingPunct="1">
              <a:lnSpc>
                <a:spcPct val="90000"/>
              </a:lnSpc>
              <a:defRPr/>
            </a:pPr>
            <a:r>
              <a:rPr lang="es-ES_tradnl" sz="3000" dirty="0" err="1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Refer</a:t>
            </a:r>
            <a:r>
              <a:rPr lang="es-ES_tradnl" sz="30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 </a:t>
            </a:r>
            <a:r>
              <a:rPr lang="es-ES_tradnl" sz="3000" dirty="0" err="1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to</a:t>
            </a:r>
            <a:r>
              <a:rPr lang="es-ES_tradnl" sz="30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 uanews.org for more </a:t>
            </a:r>
            <a:r>
              <a:rPr lang="es-ES_tradnl" sz="3000" dirty="0" err="1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stories</a:t>
            </a:r>
            <a:r>
              <a:rPr lang="es-ES_tradnl" sz="30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 and </a:t>
            </a:r>
            <a:r>
              <a:rPr lang="es-ES_tradnl" sz="3000" dirty="0" err="1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slideshows</a:t>
            </a:r>
            <a:r>
              <a:rPr lang="es-ES_tradnl" sz="30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.</a:t>
            </a:r>
          </a:p>
        </p:txBody>
      </p:sp>
      <p:sp>
        <p:nvSpPr>
          <p:cNvPr id="14339" name="Title 5"/>
          <p:cNvSpPr>
            <a:spLocks noGrp="1"/>
          </p:cNvSpPr>
          <p:nvPr>
            <p:ph type="title"/>
          </p:nvPr>
        </p:nvSpPr>
        <p:spPr>
          <a:xfrm>
            <a:off x="428625" y="0"/>
            <a:ext cx="8229600" cy="917575"/>
          </a:xfrm>
        </p:spPr>
        <p:txBody>
          <a:bodyPr/>
          <a:lstStyle/>
          <a:p>
            <a:pPr eaLnBrk="1" hangingPunct="1"/>
            <a:r>
              <a:rPr lang="en-US" sz="4000" smtClean="0">
                <a:effectLst/>
                <a:latin typeface="Gungsuh" pitchFamily="18" charset="-127"/>
                <a:ea typeface="Gungsuh" pitchFamily="18" charset="-127"/>
              </a:rPr>
              <a:t>Special Thanks </a:t>
            </a:r>
          </a:p>
        </p:txBody>
      </p:sp>
      <p:pic>
        <p:nvPicPr>
          <p:cNvPr id="1434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5857875"/>
            <a:ext cx="938212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0" y="5857875"/>
            <a:ext cx="957263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3875" y="5857875"/>
            <a:ext cx="609600" cy="81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428625" y="0"/>
            <a:ext cx="8229600" cy="1060450"/>
          </a:xfrm>
        </p:spPr>
        <p:txBody>
          <a:bodyPr/>
          <a:lstStyle/>
          <a:p>
            <a:r>
              <a:rPr lang="en-US" sz="4000" smtClean="0">
                <a:effectLst/>
                <a:latin typeface="Gungsuh" pitchFamily="18" charset="-127"/>
                <a:ea typeface="Gungsuh" pitchFamily="18" charset="-127"/>
              </a:rPr>
              <a:t>Our plasma actuators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88" y="1214438"/>
            <a:ext cx="8401050" cy="52578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chemeClr val="tx1">
                    <a:lumMod val="85000"/>
                  </a:schemeClr>
                </a:solidFill>
                <a:effectLst/>
              </a:rPr>
              <a:t>~ ½ mm thickness</a:t>
            </a:r>
          </a:p>
          <a:p>
            <a:pPr>
              <a:defRPr/>
            </a:pPr>
            <a:r>
              <a:rPr lang="en-US" dirty="0" smtClean="0">
                <a:solidFill>
                  <a:schemeClr val="tx1">
                    <a:lumMod val="85000"/>
                  </a:schemeClr>
                </a:solidFill>
                <a:effectLst/>
              </a:rPr>
              <a:t>Can fit perfectly on the surface of an airfoil</a:t>
            </a:r>
          </a:p>
          <a:p>
            <a:pPr>
              <a:defRPr/>
            </a:pPr>
            <a:r>
              <a:rPr lang="en-US" dirty="0" smtClean="0">
                <a:solidFill>
                  <a:schemeClr val="tx1">
                    <a:lumMod val="85000"/>
                  </a:schemeClr>
                </a:solidFill>
                <a:effectLst/>
              </a:rPr>
              <a:t>Low power (AC and nanosecond pulsed)</a:t>
            </a:r>
          </a:p>
          <a:p>
            <a:pPr>
              <a:defRPr/>
            </a:pPr>
            <a:r>
              <a:rPr lang="en-US" dirty="0" smtClean="0">
                <a:solidFill>
                  <a:schemeClr val="tx1">
                    <a:lumMod val="85000"/>
                  </a:schemeClr>
                </a:solidFill>
                <a:effectLst/>
              </a:rPr>
              <a:t>Nanosecond use less power than AC actuators</a:t>
            </a:r>
          </a:p>
          <a:p>
            <a:pPr>
              <a:defRPr/>
            </a:pPr>
            <a:r>
              <a:rPr lang="en-US" dirty="0" smtClean="0">
                <a:solidFill>
                  <a:schemeClr val="tx1">
                    <a:lumMod val="85000"/>
                  </a:schemeClr>
                </a:solidFill>
                <a:effectLst/>
              </a:rPr>
              <a:t>High amplitude and bandwidth potential</a:t>
            </a:r>
          </a:p>
          <a:p>
            <a:pPr>
              <a:defRPr/>
            </a:pPr>
            <a:r>
              <a:rPr lang="en-US" dirty="0" smtClean="0">
                <a:solidFill>
                  <a:schemeClr val="tx1">
                    <a:lumMod val="85000"/>
                  </a:schemeClr>
                </a:solidFill>
                <a:effectLst/>
              </a:rPr>
              <a:t>NS-DBDs = results are better in high velocities.</a:t>
            </a:r>
          </a:p>
          <a:p>
            <a:pPr>
              <a:defRPr/>
            </a:pPr>
            <a:r>
              <a:rPr lang="en-US" dirty="0" smtClean="0">
                <a:solidFill>
                  <a:schemeClr val="tx1">
                    <a:lumMod val="85000"/>
                  </a:schemeClr>
                </a:solidFill>
                <a:effectLst/>
              </a:rPr>
              <a:t>AC-DBDs = good results in lower velocities.</a:t>
            </a:r>
          </a:p>
          <a:p>
            <a:pPr>
              <a:defRPr/>
            </a:pP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>
          <a:xfrm>
            <a:off x="428625" y="357188"/>
            <a:ext cx="8229600" cy="1139825"/>
          </a:xfrm>
        </p:spPr>
        <p:txBody>
          <a:bodyPr/>
          <a:lstStyle/>
          <a:p>
            <a:r>
              <a:rPr lang="en-US" sz="4000" smtClean="0">
                <a:effectLst/>
                <a:latin typeface="Gungsuh" pitchFamily="18" charset="-127"/>
                <a:ea typeface="Gungsuh" pitchFamily="18" charset="-127"/>
              </a:rPr>
              <a:t>Dielectric and plasma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sz="2610" dirty="0" smtClean="0">
                <a:solidFill>
                  <a:schemeClr val="tx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Dielectric= electrical insulator. Can be polarized by an applied electric field.</a:t>
            </a:r>
          </a:p>
          <a:p>
            <a:pPr>
              <a:defRPr/>
            </a:pPr>
            <a:r>
              <a:rPr lang="en-US" sz="2610" dirty="0" smtClean="0">
                <a:solidFill>
                  <a:schemeClr val="tx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Unlike a conductor, electric charges do not easily flow. </a:t>
            </a:r>
          </a:p>
          <a:p>
            <a:pPr>
              <a:defRPr/>
            </a:pPr>
            <a:r>
              <a:rPr lang="en-US" sz="2610" dirty="0" smtClean="0">
                <a:solidFill>
                  <a:schemeClr val="tx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Dielectric polarization=positive charges are displaced toward the field and negative charges shift in the opposite direction.</a:t>
            </a:r>
          </a:p>
          <a:p>
            <a:pPr>
              <a:defRPr/>
            </a:pPr>
            <a:r>
              <a:rPr lang="en-US" sz="2610" dirty="0" smtClean="0">
                <a:solidFill>
                  <a:schemeClr val="tx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Plasma= gas atoms are excited to higher energy states and also ionized.</a:t>
            </a:r>
          </a:p>
          <a:p>
            <a:pPr>
              <a:defRPr/>
            </a:pPr>
            <a:r>
              <a:rPr lang="en-US" sz="2610" dirty="0" smtClean="0">
                <a:solidFill>
                  <a:schemeClr val="tx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Relaxation of atoms to lower energy states</a:t>
            </a:r>
            <a:r>
              <a:rPr lang="en-US" sz="2610" dirty="0" smtClean="0">
                <a:solidFill>
                  <a:schemeClr val="tx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 release of photon of light glow discharge with color</a:t>
            </a:r>
            <a:endParaRPr lang="en-US" sz="2610" dirty="0" smtClean="0">
              <a:solidFill>
                <a:schemeClr val="tx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357188" y="0"/>
            <a:ext cx="8229600" cy="1384300"/>
          </a:xfrm>
        </p:spPr>
        <p:txBody>
          <a:bodyPr/>
          <a:lstStyle/>
          <a:p>
            <a:pPr eaLnBrk="1" hangingPunct="1"/>
            <a:r>
              <a:rPr lang="es-ES_tradnl" sz="3600" smtClean="0">
                <a:effectLst/>
                <a:latin typeface="Gungsuh" pitchFamily="18" charset="-127"/>
                <a:ea typeface="Gungsuh" pitchFamily="18" charset="-127"/>
              </a:rPr>
              <a:t>Dielectric Barrier Discharge (DBD)Plasma Actuators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85750" y="1285875"/>
            <a:ext cx="8229600" cy="4059238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dirty="0" smtClean="0">
                <a:solidFill>
                  <a:schemeClr val="tx1">
                    <a:lumMod val="95000"/>
                  </a:schemeClr>
                </a:solidFill>
              </a:rPr>
              <a:t>DBD plasma actuators are constructed using two electrodes separated by an insulating dielectric barrier.</a:t>
            </a:r>
          </a:p>
          <a:p>
            <a:pPr eaLnBrk="1" hangingPunct="1">
              <a:defRPr/>
            </a:pPr>
            <a:r>
              <a:rPr lang="en-US" sz="2800" dirty="0" smtClean="0">
                <a:solidFill>
                  <a:schemeClr val="tx1">
                    <a:lumMod val="95000"/>
                  </a:schemeClr>
                </a:solidFill>
              </a:rPr>
              <a:t>When a high voltage (10-30 kV) waveform (AC or nanosecond pulse) is provided between electrodes, an electrical discharge (plasma) is formed.</a:t>
            </a:r>
          </a:p>
          <a:p>
            <a:pPr eaLnBrk="1" hangingPunct="1">
              <a:defRPr/>
            </a:pPr>
            <a:r>
              <a:rPr lang="en-US" sz="2800" dirty="0" smtClean="0">
                <a:solidFill>
                  <a:schemeClr val="tx1">
                    <a:lumMod val="95000"/>
                  </a:schemeClr>
                </a:solidFill>
              </a:rPr>
              <a:t>This ionized air (</a:t>
            </a:r>
            <a:r>
              <a:rPr lang="en-US" sz="2800" b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plasma)</a:t>
            </a:r>
            <a:r>
              <a:rPr lang="en-US" sz="2800" dirty="0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can transfer momentum to the neutral air and can also generate shock waves.</a:t>
            </a:r>
          </a:p>
          <a:p>
            <a:pPr eaLnBrk="1" hangingPunct="1">
              <a:defRPr/>
            </a:pPr>
            <a:r>
              <a:rPr lang="en-US" sz="2800" dirty="0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This can have beneficial effects in many applications, but our focus is aerodynamics.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es-ES_tradnl" sz="2800" dirty="0" smtClean="0"/>
          </a:p>
          <a:p>
            <a:pPr eaLnBrk="1" hangingPunct="1">
              <a:defRPr/>
            </a:pPr>
            <a:endParaRPr lang="en-US" sz="2800" dirty="0" smtClean="0">
              <a:solidFill>
                <a:schemeClr val="tx1">
                  <a:lumMod val="95000"/>
                </a:schemeClr>
              </a:solidFill>
            </a:endParaRPr>
          </a:p>
          <a:p>
            <a:pPr eaLnBrk="1" hangingPunct="1">
              <a:defRPr/>
            </a:pPr>
            <a:endParaRPr lang="es-ES_tradnl" sz="2800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Content Placeholder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3595688"/>
            <a:ext cx="3200400" cy="326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02"/>
          <a:stretch>
            <a:fillRect/>
          </a:stretch>
        </p:blipFill>
        <p:spPr bwMode="auto">
          <a:xfrm>
            <a:off x="5943600" y="2003425"/>
            <a:ext cx="2740025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smtClean="0">
                <a:effectLst/>
                <a:latin typeface="Gungsuh" pitchFamily="18" charset="-127"/>
                <a:ea typeface="Gungsuh" pitchFamily="18" charset="-127"/>
              </a:rPr>
              <a:t>Plasma discharge</a:t>
            </a:r>
          </a:p>
        </p:txBody>
      </p:sp>
      <p:sp>
        <p:nvSpPr>
          <p:cNvPr id="5125" name="TextBox 3"/>
          <p:cNvSpPr txBox="1">
            <a:spLocks noChangeArrowheads="1"/>
          </p:cNvSpPr>
          <p:nvPr/>
        </p:nvSpPr>
        <p:spPr bwMode="auto">
          <a:xfrm>
            <a:off x="2928938" y="6565900"/>
            <a:ext cx="40005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300"/>
              <a:t>Pictures and movie from: Jesse Little</a:t>
            </a:r>
          </a:p>
        </p:txBody>
      </p:sp>
      <p:pic>
        <p:nvPicPr>
          <p:cNvPr id="5126" name="Picture 5" descr="dbdactwire4copy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94" b="11176"/>
          <a:stretch>
            <a:fillRect/>
          </a:stretch>
        </p:blipFill>
        <p:spPr bwMode="auto">
          <a:xfrm>
            <a:off x="2700338" y="1268413"/>
            <a:ext cx="3657600" cy="966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25" descr="Fig3.t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7" t="36111" r="7292" b="31944"/>
          <a:stretch>
            <a:fillRect/>
          </a:stretch>
        </p:blipFill>
        <p:spPr bwMode="auto">
          <a:xfrm>
            <a:off x="107950" y="5013325"/>
            <a:ext cx="5184775" cy="141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13" descr="Fig4_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61"/>
          <a:stretch>
            <a:fillRect/>
          </a:stretch>
        </p:blipFill>
        <p:spPr bwMode="auto">
          <a:xfrm>
            <a:off x="171450" y="2235200"/>
            <a:ext cx="2528888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468313" y="34925"/>
            <a:ext cx="8229600" cy="611188"/>
          </a:xfrm>
        </p:spPr>
        <p:txBody>
          <a:bodyPr/>
          <a:lstStyle/>
          <a:p>
            <a:r>
              <a:rPr lang="en-US" sz="4000" smtClean="0">
                <a:effectLst/>
                <a:latin typeface="Gungsuh" pitchFamily="18" charset="-127"/>
                <a:ea typeface="Gungsuh" pitchFamily="18" charset="-127"/>
              </a:rPr>
              <a:t>Actuator Performance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750" y="692150"/>
            <a:ext cx="4103688" cy="5976938"/>
          </a:xfrm>
        </p:spPr>
        <p:txBody>
          <a:bodyPr/>
          <a:lstStyle/>
          <a:p>
            <a:pPr eaLnBrk="1" hangingPunct="1">
              <a:defRPr/>
            </a:pPr>
            <a:r>
              <a:rPr lang="en-US" sz="2500" dirty="0" smtClean="0">
                <a:solidFill>
                  <a:schemeClr val="tx1">
                    <a:lumMod val="95000"/>
                  </a:schemeClr>
                </a:solidFill>
              </a:rPr>
              <a:t>High angle of attack on airplane</a:t>
            </a:r>
            <a:r>
              <a:rPr lang="en-US" sz="2500" dirty="0" smtClean="0">
                <a:solidFill>
                  <a:schemeClr val="tx1">
                    <a:lumMod val="95000"/>
                  </a:schemeClr>
                </a:solidFill>
                <a:sym typeface="Wingdings" pitchFamily="2" charset="2"/>
              </a:rPr>
              <a:t> flow separation high drag and low lift.</a:t>
            </a:r>
            <a:endParaRPr lang="en-US" sz="2500" dirty="0">
              <a:solidFill>
                <a:schemeClr val="tx1">
                  <a:lumMod val="95000"/>
                </a:schemeClr>
              </a:solidFill>
              <a:sym typeface="Wingdings" pitchFamily="2" charset="2"/>
            </a:endParaRPr>
          </a:p>
          <a:p>
            <a:pPr eaLnBrk="1" hangingPunct="1">
              <a:defRPr/>
            </a:pPr>
            <a:r>
              <a:rPr lang="en-US" sz="2500" dirty="0" smtClean="0">
                <a:solidFill>
                  <a:schemeClr val="tx1">
                    <a:lumMod val="95000"/>
                  </a:schemeClr>
                </a:solidFill>
              </a:rPr>
              <a:t>Efficiency goes down    </a:t>
            </a:r>
            <a:r>
              <a:rPr lang="en-US" sz="2500" dirty="0" smtClean="0">
                <a:solidFill>
                  <a:schemeClr val="tx1">
                    <a:lumMod val="95000"/>
                  </a:schemeClr>
                </a:solidFill>
                <a:sym typeface="Wingdings" pitchFamily="2" charset="2"/>
              </a:rPr>
              <a:t> </a:t>
            </a:r>
            <a:r>
              <a:rPr lang="en-US" sz="2500" dirty="0" smtClean="0">
                <a:solidFill>
                  <a:schemeClr val="tx1">
                    <a:lumMod val="95000"/>
                  </a:schemeClr>
                </a:solidFill>
              </a:rPr>
              <a:t>Safety problems. </a:t>
            </a:r>
          </a:p>
          <a:p>
            <a:pPr eaLnBrk="1" hangingPunct="1">
              <a:defRPr/>
            </a:pPr>
            <a:r>
              <a:rPr lang="en-US" sz="2500" dirty="0" smtClean="0"/>
              <a:t>Plasma </a:t>
            </a:r>
            <a:r>
              <a:rPr lang="en-US" sz="2500" dirty="0"/>
              <a:t>actuators on </a:t>
            </a:r>
            <a:r>
              <a:rPr lang="en-US" sz="2500" dirty="0" smtClean="0"/>
              <a:t>wings</a:t>
            </a:r>
            <a:r>
              <a:rPr lang="en-US" sz="2500" dirty="0" smtClean="0">
                <a:sym typeface="Wingdings" pitchFamily="2" charset="2"/>
              </a:rPr>
              <a:t> </a:t>
            </a:r>
            <a:r>
              <a:rPr lang="en-US" sz="2500" dirty="0" smtClean="0"/>
              <a:t>prevent </a:t>
            </a:r>
            <a:r>
              <a:rPr lang="en-US" sz="2500" dirty="0"/>
              <a:t>flow </a:t>
            </a:r>
            <a:r>
              <a:rPr lang="en-US" sz="2500" dirty="0" smtClean="0"/>
              <a:t>separation</a:t>
            </a:r>
            <a:r>
              <a:rPr lang="en-US" sz="2500" dirty="0" smtClean="0">
                <a:sym typeface="Wingdings" pitchFamily="2" charset="2"/>
              </a:rPr>
              <a:t> </a:t>
            </a:r>
            <a:r>
              <a:rPr lang="en-US" sz="2500" dirty="0" smtClean="0"/>
              <a:t>decreasing </a:t>
            </a:r>
            <a:r>
              <a:rPr lang="en-US" sz="2500" dirty="0"/>
              <a:t>drag and increasing lift.</a:t>
            </a:r>
          </a:p>
          <a:p>
            <a:pPr eaLnBrk="1" hangingPunct="1">
              <a:defRPr/>
            </a:pPr>
            <a:r>
              <a:rPr lang="en-US" sz="2500" dirty="0">
                <a:solidFill>
                  <a:schemeClr val="tx1">
                    <a:lumMod val="95000"/>
                  </a:schemeClr>
                </a:solidFill>
              </a:rPr>
              <a:t>If flow separation is prevented, airplanes can fly at higher angles of attack. </a:t>
            </a:r>
          </a:p>
          <a:p>
            <a:pPr>
              <a:defRPr/>
            </a:pPr>
            <a:endParaRPr lang="en-US" sz="2500" dirty="0"/>
          </a:p>
        </p:txBody>
      </p:sp>
      <p:sp>
        <p:nvSpPr>
          <p:cNvPr id="6148" name="Rectangle 5"/>
          <p:cNvSpPr>
            <a:spLocks noChangeArrowheads="1"/>
          </p:cNvSpPr>
          <p:nvPr/>
        </p:nvSpPr>
        <p:spPr bwMode="auto">
          <a:xfrm>
            <a:off x="6588125" y="6008688"/>
            <a:ext cx="18716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200"/>
              <a:t>Movie from: Jesse Little</a:t>
            </a:r>
          </a:p>
        </p:txBody>
      </p:sp>
      <p:pic>
        <p:nvPicPr>
          <p:cNvPr id="6149" name="Picture 1" descr="D:\Airfoil\Smoke flow visualization\r1150i18ev3rd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257800" y="2181225"/>
            <a:ext cx="3886200" cy="291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smtClean="0">
                <a:effectLst/>
                <a:latin typeface="Gungsuh" pitchFamily="18" charset="-127"/>
                <a:ea typeface="Gungsuh" pitchFamily="18" charset="-127"/>
              </a:rPr>
              <a:t>What’s so special about DBD plasma actuators?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000" dirty="0">
                <a:solidFill>
                  <a:schemeClr val="tx1">
                    <a:lumMod val="95000"/>
                  </a:schemeClr>
                </a:solidFill>
              </a:rPr>
              <a:t>L</a:t>
            </a:r>
            <a:r>
              <a:rPr lang="en-US" sz="3000" dirty="0" smtClean="0">
                <a:solidFill>
                  <a:schemeClr val="tx1">
                    <a:lumMod val="95000"/>
                  </a:schemeClr>
                </a:solidFill>
              </a:rPr>
              <a:t>ight and simple to construct</a:t>
            </a:r>
          </a:p>
          <a:p>
            <a:pPr eaLnBrk="1" hangingPunct="1">
              <a:defRPr/>
            </a:pPr>
            <a:r>
              <a:rPr lang="en-US" sz="3000" dirty="0" smtClean="0">
                <a:solidFill>
                  <a:schemeClr val="tx1">
                    <a:lumMod val="95000"/>
                  </a:schemeClr>
                </a:solidFill>
              </a:rPr>
              <a:t>Surface mounted with no moving parts</a:t>
            </a:r>
          </a:p>
          <a:p>
            <a:pPr eaLnBrk="1" hangingPunct="1">
              <a:defRPr/>
            </a:pPr>
            <a:r>
              <a:rPr lang="en-US" sz="3000" dirty="0" smtClean="0">
                <a:solidFill>
                  <a:schemeClr val="tx1">
                    <a:lumMod val="95000"/>
                  </a:schemeClr>
                </a:solidFill>
              </a:rPr>
              <a:t>Minimally affect the wing when not in use </a:t>
            </a:r>
            <a:r>
              <a:rPr lang="en-US" sz="3000" dirty="0" smtClean="0">
                <a:solidFill>
                  <a:schemeClr val="tx1">
                    <a:lumMod val="95000"/>
                  </a:schemeClr>
                </a:solidFill>
                <a:sym typeface="Wingdings" pitchFamily="2" charset="2"/>
              </a:rPr>
              <a:t> </a:t>
            </a:r>
            <a:r>
              <a:rPr lang="en-US" sz="3000" dirty="0" smtClean="0">
                <a:solidFill>
                  <a:schemeClr val="tx1">
                    <a:lumMod val="95000"/>
                  </a:schemeClr>
                </a:solidFill>
              </a:rPr>
              <a:t>no change in aerodynamic shape.</a:t>
            </a:r>
          </a:p>
          <a:p>
            <a:pPr eaLnBrk="1" hangingPunct="1">
              <a:defRPr/>
            </a:pPr>
            <a:r>
              <a:rPr lang="en-US" sz="3000" dirty="0">
                <a:solidFill>
                  <a:schemeClr val="tx1">
                    <a:lumMod val="95000"/>
                  </a:schemeClr>
                </a:solidFill>
              </a:rPr>
              <a:t>C</a:t>
            </a:r>
            <a:r>
              <a:rPr lang="en-US" sz="3000" dirty="0" smtClean="0">
                <a:solidFill>
                  <a:schemeClr val="tx1">
                    <a:lumMod val="95000"/>
                  </a:schemeClr>
                </a:solidFill>
              </a:rPr>
              <a:t>losed loop feedback control for smooth variations of forcing frequency and power in dynamic flight environments</a:t>
            </a:r>
          </a:p>
          <a:p>
            <a:pPr eaLnBrk="1" hangingPunct="1">
              <a:defRPr/>
            </a:pPr>
            <a:r>
              <a:rPr lang="en-US" sz="3000" b="1" dirty="0" smtClean="0">
                <a:solidFill>
                  <a:schemeClr val="tx1">
                    <a:lumMod val="95000"/>
                  </a:schemeClr>
                </a:solidFill>
              </a:rPr>
              <a:t>There is debate on the physics underlying of these devices and their effect on the airflow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395288" y="1588"/>
            <a:ext cx="8215312" cy="585787"/>
          </a:xfrm>
        </p:spPr>
        <p:txBody>
          <a:bodyPr/>
          <a:lstStyle/>
          <a:p>
            <a:r>
              <a:rPr lang="en-US" sz="4000" smtClean="0">
                <a:effectLst/>
                <a:latin typeface="Gungsuh" pitchFamily="18" charset="-127"/>
                <a:ea typeface="Gungsuh" pitchFamily="18" charset="-127"/>
              </a:rPr>
              <a:t>Impact UV Method will have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950" y="620713"/>
            <a:ext cx="8686800" cy="6072187"/>
          </a:xfrm>
        </p:spPr>
        <p:txBody>
          <a:bodyPr/>
          <a:lstStyle/>
          <a:p>
            <a:pPr>
              <a:defRPr/>
            </a:pPr>
            <a:r>
              <a:rPr lang="en-US" sz="2800" b="1" dirty="0" smtClean="0">
                <a:solidFill>
                  <a:schemeClr val="tx1">
                    <a:lumMod val="85000"/>
                  </a:schemeClr>
                </a:solidFill>
                <a:effectLst/>
              </a:rPr>
              <a:t>Research comes in because:</a:t>
            </a:r>
          </a:p>
          <a:p>
            <a:pPr>
              <a:defRPr/>
            </a:pPr>
            <a:r>
              <a:rPr lang="en-US" sz="2800" dirty="0" smtClean="0">
                <a:solidFill>
                  <a:schemeClr val="tx1">
                    <a:lumMod val="85000"/>
                  </a:schemeClr>
                </a:solidFill>
                <a:effectLst/>
              </a:rPr>
              <a:t>The actuator must be accurately and repeatedly constructed to allow investigation of the physics. </a:t>
            </a:r>
          </a:p>
          <a:p>
            <a:pPr>
              <a:defRPr/>
            </a:pPr>
            <a:r>
              <a:rPr lang="en-US" sz="2800" b="1" dirty="0" smtClean="0">
                <a:solidFill>
                  <a:schemeClr val="tx1">
                    <a:lumMod val="85000"/>
                  </a:schemeClr>
                </a:solidFill>
                <a:effectLst/>
              </a:rPr>
              <a:t>Studies show that:</a:t>
            </a:r>
          </a:p>
          <a:p>
            <a:pPr>
              <a:defRPr/>
            </a:pPr>
            <a:r>
              <a:rPr lang="en-US" sz="2800" dirty="0" smtClean="0">
                <a:solidFill>
                  <a:schemeClr val="tx1">
                    <a:lumMod val="85000"/>
                  </a:schemeClr>
                </a:solidFill>
                <a:effectLst/>
              </a:rPr>
              <a:t>3D designs provide a 3-D forcing mechanism that combines effects of different type of actuators.</a:t>
            </a:r>
          </a:p>
          <a:p>
            <a:pPr>
              <a:defRPr/>
            </a:pPr>
            <a:r>
              <a:rPr lang="en-US" sz="2800" dirty="0" smtClean="0">
                <a:solidFill>
                  <a:schemeClr val="tx1">
                    <a:lumMod val="85000"/>
                  </a:schemeClr>
                </a:solidFill>
                <a:effectLst/>
              </a:rPr>
              <a:t>Provide x, y, and z momentum or shock waves to the fluid.</a:t>
            </a:r>
          </a:p>
          <a:p>
            <a:pPr>
              <a:defRPr/>
            </a:pPr>
            <a:r>
              <a:rPr lang="en-US" sz="2800" b="1" dirty="0" smtClean="0">
                <a:solidFill>
                  <a:schemeClr val="tx1">
                    <a:lumMod val="85000"/>
                  </a:schemeClr>
                </a:solidFill>
                <a:effectLst/>
              </a:rPr>
              <a:t>Future studies:</a:t>
            </a:r>
          </a:p>
          <a:p>
            <a:pPr>
              <a:defRPr/>
            </a:pPr>
            <a:r>
              <a:rPr lang="en-US" sz="2800" dirty="0" smtClean="0">
                <a:solidFill>
                  <a:schemeClr val="tx1">
                    <a:lumMod val="85000"/>
                  </a:schemeClr>
                </a:solidFill>
                <a:effectLst/>
              </a:rPr>
              <a:t>Using different actuator designs is useful for uncovering unknown airflow mechanisms.</a:t>
            </a:r>
            <a:endParaRPr lang="en-US" sz="2800" dirty="0" smtClean="0">
              <a:solidFill>
                <a:schemeClr val="tx1">
                  <a:lumMod val="85000"/>
                </a:schemeClr>
              </a:solidFill>
              <a:effectLst/>
              <a:sym typeface="Wingdings" pitchFamily="2" charset="2"/>
            </a:endParaRPr>
          </a:p>
          <a:p>
            <a:pPr>
              <a:defRPr/>
            </a:pPr>
            <a:r>
              <a:rPr lang="en-US" sz="2800" dirty="0" smtClean="0">
                <a:solidFill>
                  <a:schemeClr val="tx1">
                    <a:lumMod val="85000"/>
                  </a:schemeClr>
                </a:solidFill>
                <a:effectLst/>
                <a:sym typeface="Wingdings" pitchFamily="2" charset="2"/>
              </a:rPr>
              <a:t> Could lead to novel, more efficient aircraft design notions.</a:t>
            </a:r>
            <a:r>
              <a:rPr lang="en-US" sz="2800" dirty="0" smtClean="0">
                <a:solidFill>
                  <a:schemeClr val="tx1">
                    <a:lumMod val="85000"/>
                  </a:schemeClr>
                </a:solidFill>
                <a:effectLst/>
              </a:rPr>
              <a:t> </a:t>
            </a:r>
          </a:p>
          <a:p>
            <a:pPr>
              <a:defRPr/>
            </a:pP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4"/>
          <p:cNvSpPr>
            <a:spLocks noGrp="1"/>
          </p:cNvSpPr>
          <p:nvPr/>
        </p:nvSpPr>
        <p:spPr bwMode="auto">
          <a:xfrm>
            <a:off x="2824163" y="566738"/>
            <a:ext cx="2906712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itchFamily="2" charset="2"/>
              <a:buNone/>
              <a:defRPr sz="2400" b="1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itchFamily="2" charset="2"/>
              <a:buNone/>
              <a:defRPr sz="2000" b="1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+mn-lt"/>
              </a:defRPr>
            </a:lvl2pPr>
            <a:lvl3pPr marL="91440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buNone/>
              <a:defRPr sz="1800" b="1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+mn-lt"/>
              </a:defRPr>
            </a:lvl3pPr>
            <a:lvl4pPr marL="137160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5000"/>
              <a:buFont typeface="Wingdings" pitchFamily="2" charset="2"/>
              <a:buNone/>
              <a:defRPr sz="1600" b="1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+mn-lt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None/>
              <a:defRPr sz="1600" b="1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+mn-lt"/>
              </a:defRPr>
            </a:lvl5pPr>
            <a:lvl6pPr marL="2286000" indent="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None/>
              <a:defRPr sz="1600" b="1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+mn-lt"/>
              </a:defRPr>
            </a:lvl6pPr>
            <a:lvl7pPr marL="2743200" indent="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None/>
              <a:defRPr sz="1600" b="1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+mn-lt"/>
              </a:defRPr>
            </a:lvl7pPr>
            <a:lvl8pPr marL="3200400" indent="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None/>
              <a:defRPr sz="1600" b="1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+mn-lt"/>
              </a:defRPr>
            </a:lvl8pPr>
            <a:lvl9pPr marL="3657600" indent="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None/>
              <a:defRPr sz="1600" b="1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+mn-lt"/>
              </a:defRPr>
            </a:lvl9pPr>
          </a:lstStyle>
          <a:p>
            <a:pPr>
              <a:defRPr/>
            </a:pPr>
            <a:r>
              <a:rPr lang="en-US" sz="2500" dirty="0" smtClean="0"/>
              <a:t>Figure template</a:t>
            </a:r>
            <a:endParaRPr lang="en-US" sz="2500" dirty="0"/>
          </a:p>
        </p:txBody>
      </p:sp>
      <p:sp>
        <p:nvSpPr>
          <p:cNvPr id="5" name="Content Placeholder 5"/>
          <p:cNvSpPr>
            <a:spLocks noGrp="1"/>
          </p:cNvSpPr>
          <p:nvPr/>
        </p:nvSpPr>
        <p:spPr bwMode="auto">
          <a:xfrm>
            <a:off x="2630488" y="1052513"/>
            <a:ext cx="3292475" cy="379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buChar char="l"/>
              <a:defRPr sz="18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5000"/>
              <a:buFont typeface="Wingdings" pitchFamily="2" charset="2"/>
              <a:buChar char="l"/>
              <a:defRPr sz="16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16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16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16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16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16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+mn-lt"/>
              </a:defRPr>
            </a:lvl9pPr>
          </a:lstStyle>
          <a:p>
            <a:pPr eaLnBrk="1" hangingPunct="1">
              <a:lnSpc>
                <a:spcPct val="80000"/>
              </a:lnSpc>
              <a:defRPr/>
            </a:pPr>
            <a:endParaRPr lang="en-GB" sz="2000" dirty="0">
              <a:solidFill>
                <a:schemeClr val="tx1">
                  <a:lumMod val="95000"/>
                </a:schemeClr>
              </a:solidFill>
              <a:effectLst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GB" sz="2000" dirty="0" smtClean="0">
                <a:solidFill>
                  <a:schemeClr val="tx1">
                    <a:lumMod val="95000"/>
                  </a:schemeClr>
                </a:solidFill>
                <a:effectLst/>
              </a:rPr>
              <a:t>Design template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GB" sz="2000" dirty="0" smtClean="0">
                <a:solidFill>
                  <a:schemeClr val="tx1">
                    <a:lumMod val="95000"/>
                  </a:schemeClr>
                </a:solidFill>
                <a:effectLst/>
              </a:rPr>
              <a:t>Cutting with </a:t>
            </a:r>
            <a:r>
              <a:rPr lang="en-GB" sz="2000" dirty="0" err="1" smtClean="0">
                <a:solidFill>
                  <a:schemeClr val="tx1">
                    <a:lumMod val="95000"/>
                  </a:schemeClr>
                </a:solidFill>
                <a:effectLst/>
              </a:rPr>
              <a:t>exacto</a:t>
            </a:r>
            <a:r>
              <a:rPr lang="en-GB" sz="2000" dirty="0" smtClean="0">
                <a:solidFill>
                  <a:schemeClr val="tx1">
                    <a:lumMod val="95000"/>
                  </a:schemeClr>
                </a:solidFill>
                <a:effectLst/>
              </a:rPr>
              <a:t> knife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GB" sz="2000" dirty="0" smtClean="0">
                <a:solidFill>
                  <a:schemeClr val="tx1">
                    <a:lumMod val="85000"/>
                  </a:schemeClr>
                </a:solidFill>
                <a:effectLst/>
              </a:rPr>
              <a:t>Tedious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GB" sz="2000" dirty="0" smtClean="0">
                <a:solidFill>
                  <a:schemeClr val="tx1">
                    <a:lumMod val="85000"/>
                  </a:schemeClr>
                </a:solidFill>
                <a:effectLst/>
              </a:rPr>
              <a:t>Prone to deficiencies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GB" sz="2000" dirty="0" smtClean="0">
                <a:solidFill>
                  <a:schemeClr val="tx1">
                    <a:lumMod val="85000"/>
                  </a:schemeClr>
                </a:solidFill>
                <a:effectLst/>
              </a:rPr>
              <a:t>Would be challenging for  constructing 3D models.</a:t>
            </a:r>
          </a:p>
          <a:p>
            <a:pPr>
              <a:buFont typeface="Wingdings" pitchFamily="2" charset="2"/>
              <a:buNone/>
              <a:defRPr/>
            </a:pPr>
            <a:endParaRPr lang="en-US" dirty="0"/>
          </a:p>
        </p:txBody>
      </p:sp>
      <p:sp>
        <p:nvSpPr>
          <p:cNvPr id="6" name="Text Placeholder 6"/>
          <p:cNvSpPr>
            <a:spLocks noGrp="1"/>
          </p:cNvSpPr>
          <p:nvPr/>
        </p:nvSpPr>
        <p:spPr bwMode="auto">
          <a:xfrm>
            <a:off x="5922963" y="609600"/>
            <a:ext cx="3041650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itchFamily="2" charset="2"/>
              <a:buNone/>
              <a:defRPr sz="2400" b="1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itchFamily="2" charset="2"/>
              <a:buNone/>
              <a:defRPr sz="2000" b="1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+mn-lt"/>
              </a:defRPr>
            </a:lvl2pPr>
            <a:lvl3pPr marL="91440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buNone/>
              <a:defRPr sz="1800" b="1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+mn-lt"/>
              </a:defRPr>
            </a:lvl3pPr>
            <a:lvl4pPr marL="137160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5000"/>
              <a:buFont typeface="Wingdings" pitchFamily="2" charset="2"/>
              <a:buNone/>
              <a:defRPr sz="1600" b="1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+mn-lt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None/>
              <a:defRPr sz="1600" b="1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+mn-lt"/>
              </a:defRPr>
            </a:lvl5pPr>
            <a:lvl6pPr marL="2286000" indent="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None/>
              <a:defRPr sz="1600" b="1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+mn-lt"/>
              </a:defRPr>
            </a:lvl6pPr>
            <a:lvl7pPr marL="2743200" indent="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None/>
              <a:defRPr sz="1600" b="1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+mn-lt"/>
              </a:defRPr>
            </a:lvl7pPr>
            <a:lvl8pPr marL="3200400" indent="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None/>
              <a:defRPr sz="1600" b="1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+mn-lt"/>
              </a:defRPr>
            </a:lvl8pPr>
            <a:lvl9pPr marL="3657600" indent="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None/>
              <a:defRPr sz="1600" b="1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+mn-lt"/>
              </a:defRPr>
            </a:lvl9pPr>
          </a:lstStyle>
          <a:p>
            <a:pPr>
              <a:defRPr/>
            </a:pPr>
            <a:r>
              <a:rPr lang="en-US" sz="3000" dirty="0" smtClean="0"/>
              <a:t>   </a:t>
            </a:r>
            <a:r>
              <a:rPr lang="en-US" sz="2500" dirty="0" smtClean="0"/>
              <a:t>UV photoresist</a:t>
            </a:r>
            <a:endParaRPr lang="en-US" sz="2500" dirty="0"/>
          </a:p>
        </p:txBody>
      </p:sp>
      <p:sp>
        <p:nvSpPr>
          <p:cNvPr id="7" name="Content Placeholder 7"/>
          <p:cNvSpPr>
            <a:spLocks noGrp="1"/>
          </p:cNvSpPr>
          <p:nvPr/>
        </p:nvSpPr>
        <p:spPr bwMode="auto">
          <a:xfrm>
            <a:off x="5730875" y="1312863"/>
            <a:ext cx="3400425" cy="3951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buChar char="l"/>
              <a:defRPr sz="18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5000"/>
              <a:buFont typeface="Wingdings" pitchFamily="2" charset="2"/>
              <a:buChar char="l"/>
              <a:defRPr sz="16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16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16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16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16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16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+mn-lt"/>
              </a:defRPr>
            </a:lvl9pPr>
          </a:lstStyle>
          <a:p>
            <a:pPr eaLnBrk="1" hangingPunct="1">
              <a:lnSpc>
                <a:spcPct val="90000"/>
              </a:lnSpc>
              <a:defRPr/>
            </a:pPr>
            <a:r>
              <a:rPr lang="en-US" sz="2000" dirty="0" smtClean="0">
                <a:solidFill>
                  <a:schemeClr val="tx1">
                    <a:lumMod val="95000"/>
                  </a:schemeClr>
                </a:solidFill>
              </a:rPr>
              <a:t>Used for printed circuit boards (PCBs) </a:t>
            </a:r>
          </a:p>
          <a:p>
            <a:pPr eaLnBrk="1" hangingPunct="1">
              <a:defRPr/>
            </a:pPr>
            <a:r>
              <a:rPr lang="en-US" sz="2000" dirty="0" smtClean="0">
                <a:solidFill>
                  <a:schemeClr val="tx1">
                    <a:lumMod val="95000"/>
                  </a:schemeClr>
                </a:solidFill>
                <a:effectLst/>
              </a:rPr>
              <a:t>Exposes photosensitive film with artwork to UV light and transfers pattern to board</a:t>
            </a:r>
            <a:r>
              <a:rPr lang="en-US" dirty="0" smtClean="0">
                <a:solidFill>
                  <a:schemeClr val="tx1">
                    <a:lumMod val="95000"/>
                  </a:schemeClr>
                </a:solidFill>
                <a:effectLst/>
              </a:rPr>
              <a:t>.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dirty="0" smtClean="0">
              <a:solidFill>
                <a:schemeClr val="tx1">
                  <a:lumMod val="95000"/>
                </a:schemeClr>
              </a:solidFill>
            </a:endParaRPr>
          </a:p>
          <a:p>
            <a:pPr>
              <a:defRPr/>
            </a:pPr>
            <a:endParaRPr lang="en-US" dirty="0"/>
          </a:p>
        </p:txBody>
      </p:sp>
      <p:pic>
        <p:nvPicPr>
          <p:cNvPr id="9222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438" y="3581400"/>
            <a:ext cx="2928937" cy="299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9" descr="C:\Users\Owner\Pictures\2012-04-06\05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7063" y="3581400"/>
            <a:ext cx="1785937" cy="301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Straight Arrow Connector 10"/>
          <p:cNvCxnSpPr/>
          <p:nvPr/>
        </p:nvCxnSpPr>
        <p:spPr>
          <a:xfrm flipH="1">
            <a:off x="4276725" y="5373688"/>
            <a:ext cx="703263" cy="42068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25" name="TextBox 2"/>
          <p:cNvSpPr txBox="1">
            <a:spLocks noChangeArrowheads="1"/>
          </p:cNvSpPr>
          <p:nvPr/>
        </p:nvSpPr>
        <p:spPr bwMode="auto">
          <a:xfrm>
            <a:off x="4225925" y="5100638"/>
            <a:ext cx="152717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600" b="1"/>
              <a:t>Exacto knife</a:t>
            </a:r>
          </a:p>
        </p:txBody>
      </p:sp>
      <p:sp>
        <p:nvSpPr>
          <p:cNvPr id="9226" name="Title 9"/>
          <p:cNvSpPr>
            <a:spLocks noGrp="1"/>
          </p:cNvSpPr>
          <p:nvPr>
            <p:ph type="title"/>
          </p:nvPr>
        </p:nvSpPr>
        <p:spPr>
          <a:xfrm>
            <a:off x="492125" y="115888"/>
            <a:ext cx="8229600" cy="334962"/>
          </a:xfrm>
        </p:spPr>
        <p:txBody>
          <a:bodyPr/>
          <a:lstStyle/>
          <a:p>
            <a:r>
              <a:rPr lang="en-US" sz="4000" smtClean="0">
                <a:effectLst/>
                <a:latin typeface="Gungsuh" pitchFamily="18" charset="-127"/>
                <a:ea typeface="Gungsuh" pitchFamily="18" charset="-127"/>
              </a:rPr>
              <a:t>Construction Methods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idx="1"/>
          </p:nvPr>
        </p:nvSpPr>
        <p:spPr>
          <a:xfrm>
            <a:off x="73025" y="742950"/>
            <a:ext cx="2736850" cy="639763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Copper/ </a:t>
            </a:r>
            <a:r>
              <a:rPr lang="en-US" dirty="0" err="1" smtClean="0"/>
              <a:t>Kapton</a:t>
            </a:r>
            <a:r>
              <a:rPr lang="en-US" dirty="0" smtClean="0"/>
              <a:t>      tape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179388" y="1312863"/>
            <a:ext cx="2305050" cy="3938587"/>
          </a:xfrm>
        </p:spPr>
        <p:txBody>
          <a:bodyPr/>
          <a:lstStyle/>
          <a:p>
            <a:pPr>
              <a:defRPr/>
            </a:pPr>
            <a:r>
              <a:rPr lang="en-US" sz="2000" dirty="0" smtClean="0">
                <a:solidFill>
                  <a:schemeClr val="tx1">
                    <a:lumMod val="85000"/>
                  </a:schemeClr>
                </a:solidFill>
              </a:rPr>
              <a:t>Easiest method</a:t>
            </a:r>
          </a:p>
          <a:p>
            <a:pPr>
              <a:defRPr/>
            </a:pPr>
            <a:r>
              <a:rPr lang="en-US" sz="2000" dirty="0" smtClean="0">
                <a:solidFill>
                  <a:schemeClr val="tx1">
                    <a:lumMod val="85000"/>
                  </a:schemeClr>
                </a:solidFill>
              </a:rPr>
              <a:t>Stacking metal and insulating tape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2000" dirty="0">
              <a:solidFill>
                <a:schemeClr val="tx1">
                  <a:lumMod val="85000"/>
                </a:schemeClr>
              </a:solidFill>
            </a:endParaRPr>
          </a:p>
        </p:txBody>
      </p:sp>
      <p:pic>
        <p:nvPicPr>
          <p:cNvPr id="19" name="Picture 14" descr="C:\Users\Owner\Desktop\research internship\Picture1.jpg"/>
          <p:cNvPicPr>
            <a:picLocks noChangeAspect="1" noChangeArrowheads="1"/>
          </p:cNvPicPr>
          <p:nvPr/>
        </p:nvPicPr>
        <p:blipFill rotWithShape="1">
          <a:blip r:embed="rId5"/>
          <a:srcRect l="28238"/>
          <a:stretch/>
        </p:blipFill>
        <p:spPr bwMode="auto">
          <a:xfrm>
            <a:off x="209623" y="3581584"/>
            <a:ext cx="2420910" cy="2295688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>
          <a:xfrm>
            <a:off x="428625" y="0"/>
            <a:ext cx="8229600" cy="1139825"/>
          </a:xfrm>
        </p:spPr>
        <p:txBody>
          <a:bodyPr/>
          <a:lstStyle/>
          <a:p>
            <a:pPr eaLnBrk="1" hangingPunct="1"/>
            <a:r>
              <a:rPr lang="en-US" sz="4000" smtClean="0">
                <a:effectLst/>
                <a:latin typeface="Gungsuh" pitchFamily="18" charset="-127"/>
                <a:ea typeface="Gungsuh" pitchFamily="18" charset="-127"/>
              </a:rPr>
              <a:t>Ultraviolet (UV) Photoresist Method</a:t>
            </a:r>
          </a:p>
        </p:txBody>
      </p:sp>
      <p:pic>
        <p:nvPicPr>
          <p:cNvPr id="10243" name="Picture 4" descr="C:\Users\Owner\Pictures\2012-04-06\079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5750" y="1500188"/>
            <a:ext cx="3397250" cy="45307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Down Arrow 11"/>
          <p:cNvSpPr/>
          <p:nvPr/>
        </p:nvSpPr>
        <p:spPr>
          <a:xfrm rot="10800000">
            <a:off x="1714500" y="5214938"/>
            <a:ext cx="484188" cy="977900"/>
          </a:xfrm>
          <a:prstGeom prst="down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245" name="TextBox 12"/>
          <p:cNvSpPr txBox="1">
            <a:spLocks noChangeArrowheads="1"/>
          </p:cNvSpPr>
          <p:nvPr/>
        </p:nvSpPr>
        <p:spPr bwMode="auto">
          <a:xfrm>
            <a:off x="539750" y="6215063"/>
            <a:ext cx="3032125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200" b="1"/>
              <a:t>UV exposure system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 rot="10800000" flipV="1">
            <a:off x="2143125" y="3000375"/>
            <a:ext cx="928688" cy="50006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47" name="TextBox 17"/>
          <p:cNvSpPr txBox="1">
            <a:spLocks noChangeArrowheads="1"/>
          </p:cNvSpPr>
          <p:nvPr/>
        </p:nvSpPr>
        <p:spPr bwMode="auto">
          <a:xfrm>
            <a:off x="3000375" y="2643188"/>
            <a:ext cx="2071688" cy="64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b="1"/>
              <a:t>Transparencies with artwork</a:t>
            </a:r>
          </a:p>
        </p:txBody>
      </p:sp>
      <p:pic>
        <p:nvPicPr>
          <p:cNvPr id="10248" name="Picture 7" descr="http://www.pcb007.com/articlefiles/49345-Dupont%20Materia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8063" y="1357313"/>
            <a:ext cx="1287462" cy="195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Down Arrow 20"/>
          <p:cNvSpPr/>
          <p:nvPr/>
        </p:nvSpPr>
        <p:spPr>
          <a:xfrm rot="10800000">
            <a:off x="7858125" y="2714625"/>
            <a:ext cx="484188" cy="977900"/>
          </a:xfrm>
          <a:prstGeom prst="down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250" name="TextBox 21"/>
          <p:cNvSpPr txBox="1">
            <a:spLocks noChangeArrowheads="1"/>
          </p:cNvSpPr>
          <p:nvPr/>
        </p:nvSpPr>
        <p:spPr bwMode="auto">
          <a:xfrm>
            <a:off x="7000875" y="3643313"/>
            <a:ext cx="21431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000" b="1"/>
              <a:t>Photosensitive</a:t>
            </a:r>
          </a:p>
          <a:p>
            <a:pPr eaLnBrk="1" hangingPunct="1"/>
            <a:r>
              <a:rPr lang="en-US" sz="2000" b="1"/>
              <a:t>            film</a:t>
            </a:r>
          </a:p>
        </p:txBody>
      </p:sp>
      <p:pic>
        <p:nvPicPr>
          <p:cNvPr id="10251" name="Picture 13" descr="http://us.cdn3.123rf.com/168nwm/dngood/dngood0812/dngood081200118/4030661-an-isolated-image-of-a-pair-of-orange-scissors-on-a-black-background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75" y="4286250"/>
            <a:ext cx="16002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2" name="Picture 15" descr="http://www.silhouettes1979.com/Other%20T&amp;T%20-%20Abrasive%20clearning%20pad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88" b="16400"/>
          <a:stretch>
            <a:fillRect/>
          </a:stretch>
        </p:blipFill>
        <p:spPr bwMode="auto">
          <a:xfrm>
            <a:off x="4357688" y="4143375"/>
            <a:ext cx="1785937" cy="79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3" name="Picture 17" descr="http://www.veys.com/wp-content/uploads/2008/07/pcb_howto_copper_clad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188" y="1643063"/>
            <a:ext cx="1250950" cy="111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Down Arrow 27"/>
          <p:cNvSpPr/>
          <p:nvPr/>
        </p:nvSpPr>
        <p:spPr>
          <a:xfrm rot="10800000">
            <a:off x="5286375" y="2571750"/>
            <a:ext cx="485775" cy="977900"/>
          </a:xfrm>
          <a:prstGeom prst="down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255" name="TextBox 28"/>
          <p:cNvSpPr txBox="1">
            <a:spLocks noChangeArrowheads="1"/>
          </p:cNvSpPr>
          <p:nvPr/>
        </p:nvSpPr>
        <p:spPr bwMode="auto">
          <a:xfrm>
            <a:off x="4511675" y="3511550"/>
            <a:ext cx="24288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000" b="1"/>
              <a:t>Copper clad board</a:t>
            </a:r>
          </a:p>
        </p:txBody>
      </p:sp>
      <p:sp>
        <p:nvSpPr>
          <p:cNvPr id="30" name="Down Arrow 29"/>
          <p:cNvSpPr/>
          <p:nvPr/>
        </p:nvSpPr>
        <p:spPr>
          <a:xfrm rot="10800000">
            <a:off x="5143500" y="4572000"/>
            <a:ext cx="357188" cy="785813"/>
          </a:xfrm>
          <a:prstGeom prst="down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257" name="TextBox 30"/>
          <p:cNvSpPr txBox="1">
            <a:spLocks noChangeArrowheads="1"/>
          </p:cNvSpPr>
          <p:nvPr/>
        </p:nvSpPr>
        <p:spPr bwMode="auto">
          <a:xfrm>
            <a:off x="4429125" y="5357813"/>
            <a:ext cx="21431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000" b="1"/>
              <a:t>Abrasive pad</a:t>
            </a:r>
          </a:p>
        </p:txBody>
      </p:sp>
      <p:sp>
        <p:nvSpPr>
          <p:cNvPr id="32" name="Down Arrow 31"/>
          <p:cNvSpPr/>
          <p:nvPr/>
        </p:nvSpPr>
        <p:spPr>
          <a:xfrm rot="11126310">
            <a:off x="6827838" y="5018088"/>
            <a:ext cx="422275" cy="893762"/>
          </a:xfrm>
          <a:prstGeom prst="down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259" name="TextBox 32"/>
          <p:cNvSpPr txBox="1">
            <a:spLocks noChangeArrowheads="1"/>
          </p:cNvSpPr>
          <p:nvPr/>
        </p:nvSpPr>
        <p:spPr bwMode="auto">
          <a:xfrm>
            <a:off x="6500813" y="5929313"/>
            <a:ext cx="15716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000" b="1"/>
              <a:t>Scissors</a:t>
            </a:r>
          </a:p>
        </p:txBody>
      </p:sp>
      <p:pic>
        <p:nvPicPr>
          <p:cNvPr id="10260" name="Picture 21" descr="http://www.chinatraderonline.com/Files2/pic/2008-7/31/multifunctional-countdown-timer-15582328935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1" r="6976" b="20970"/>
          <a:stretch>
            <a:fillRect/>
          </a:stretch>
        </p:blipFill>
        <p:spPr bwMode="auto">
          <a:xfrm>
            <a:off x="4286250" y="6000750"/>
            <a:ext cx="714375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ight Arrow 21"/>
          <p:cNvSpPr/>
          <p:nvPr/>
        </p:nvSpPr>
        <p:spPr>
          <a:xfrm rot="10800000">
            <a:off x="5000625" y="6215063"/>
            <a:ext cx="614363" cy="261937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262" name="TextBox 22"/>
          <p:cNvSpPr txBox="1">
            <a:spLocks noChangeArrowheads="1"/>
          </p:cNvSpPr>
          <p:nvPr/>
        </p:nvSpPr>
        <p:spPr bwMode="auto">
          <a:xfrm>
            <a:off x="5572125" y="6143625"/>
            <a:ext cx="1143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000" b="1"/>
              <a:t>Timer</a:t>
            </a:r>
          </a:p>
        </p:txBody>
      </p:sp>
      <p:pic>
        <p:nvPicPr>
          <p:cNvPr id="10263" name="Picture 24" descr="http://sickathanverage.typepad.com/.a/6a00e5504d1b2f88330162fdead7bd970d-800wi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5" r="18750"/>
          <a:stretch>
            <a:fillRect/>
          </a:stretch>
        </p:blipFill>
        <p:spPr bwMode="auto">
          <a:xfrm>
            <a:off x="8205788" y="4500563"/>
            <a:ext cx="938212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64" name="TextBox 25"/>
          <p:cNvSpPr txBox="1">
            <a:spLocks noChangeArrowheads="1"/>
          </p:cNvSpPr>
          <p:nvPr/>
        </p:nvSpPr>
        <p:spPr bwMode="auto">
          <a:xfrm>
            <a:off x="7643813" y="6457950"/>
            <a:ext cx="15001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000" b="1"/>
              <a:t>Hair dryer</a:t>
            </a:r>
          </a:p>
        </p:txBody>
      </p:sp>
      <p:sp>
        <p:nvSpPr>
          <p:cNvPr id="27" name="Down Arrow 26"/>
          <p:cNvSpPr/>
          <p:nvPr/>
        </p:nvSpPr>
        <p:spPr>
          <a:xfrm rot="11708688">
            <a:off x="8443913" y="5830888"/>
            <a:ext cx="439737" cy="715962"/>
          </a:xfrm>
          <a:prstGeom prst="down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4000" dirty="0" smtClean="0">
                <a:effectLst/>
                <a:latin typeface="Gungsuh" pitchFamily="18" charset="-127"/>
                <a:ea typeface="Gungsuh" pitchFamily="18" charset="-127"/>
              </a:rPr>
              <a:t>Development Process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11267" name="Picture 5" descr="C:\Users\Owner\Pictures\2012-04-06\075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28813" y="1824038"/>
            <a:ext cx="5664200" cy="42481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Down Arrow 4"/>
          <p:cNvSpPr/>
          <p:nvPr/>
        </p:nvSpPr>
        <p:spPr>
          <a:xfrm rot="1564077">
            <a:off x="7080250" y="1625600"/>
            <a:ext cx="484188" cy="977900"/>
          </a:xfrm>
          <a:prstGeom prst="down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269" name="TextBox 5"/>
          <p:cNvSpPr txBox="1">
            <a:spLocks noChangeArrowheads="1"/>
          </p:cNvSpPr>
          <p:nvPr/>
        </p:nvSpPr>
        <p:spPr bwMode="auto">
          <a:xfrm>
            <a:off x="6929438" y="1000125"/>
            <a:ext cx="18573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000" b="1"/>
              <a:t>Safe light environment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rot="16200000" flipH="1">
            <a:off x="1321594" y="1821656"/>
            <a:ext cx="1500188" cy="71437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1714500" y="1428750"/>
            <a:ext cx="2000250" cy="78581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rot="16200000" flipH="1">
            <a:off x="1428750" y="1714500"/>
            <a:ext cx="3071813" cy="250031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73" name="TextBox 15"/>
          <p:cNvSpPr txBox="1">
            <a:spLocks noChangeArrowheads="1"/>
          </p:cNvSpPr>
          <p:nvPr/>
        </p:nvSpPr>
        <p:spPr bwMode="auto">
          <a:xfrm>
            <a:off x="642938" y="1071563"/>
            <a:ext cx="25003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000" b="1"/>
              <a:t>Safety equipment</a:t>
            </a:r>
          </a:p>
        </p:txBody>
      </p:sp>
      <p:sp>
        <p:nvSpPr>
          <p:cNvPr id="17" name="Down Arrow 16"/>
          <p:cNvSpPr/>
          <p:nvPr/>
        </p:nvSpPr>
        <p:spPr>
          <a:xfrm rot="10800000">
            <a:off x="4710113" y="5392738"/>
            <a:ext cx="484187" cy="820737"/>
          </a:xfrm>
          <a:prstGeom prst="down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275" name="TextBox 17"/>
          <p:cNvSpPr txBox="1">
            <a:spLocks noChangeArrowheads="1"/>
          </p:cNvSpPr>
          <p:nvPr/>
        </p:nvSpPr>
        <p:spPr bwMode="auto">
          <a:xfrm>
            <a:off x="4429125" y="6149975"/>
            <a:ext cx="150018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000" b="1"/>
              <a:t>Negative developer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 rot="10800000">
            <a:off x="5429250" y="4500563"/>
            <a:ext cx="2357438" cy="114300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77" name="TextBox 20"/>
          <p:cNvSpPr txBox="1">
            <a:spLocks noChangeArrowheads="1"/>
          </p:cNvSpPr>
          <p:nvPr/>
        </p:nvSpPr>
        <p:spPr bwMode="auto">
          <a:xfrm>
            <a:off x="7358063" y="5572125"/>
            <a:ext cx="15716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000" b="1"/>
              <a:t>Developing tray</a:t>
            </a:r>
          </a:p>
        </p:txBody>
      </p:sp>
      <p:pic>
        <p:nvPicPr>
          <p:cNvPr id="11278" name="Picture 8" descr="http://etchings.org/Ferric%20Chloride/Plate%20in%20Ferri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0" t="4167" r="15625" b="8333"/>
          <a:stretch>
            <a:fillRect/>
          </a:stretch>
        </p:blipFill>
        <p:spPr bwMode="auto">
          <a:xfrm>
            <a:off x="142875" y="3500438"/>
            <a:ext cx="1700213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Down Arrow 22"/>
          <p:cNvSpPr/>
          <p:nvPr/>
        </p:nvSpPr>
        <p:spPr>
          <a:xfrm rot="10800000">
            <a:off x="785813" y="4643438"/>
            <a:ext cx="484187" cy="977900"/>
          </a:xfrm>
          <a:prstGeom prst="downArrow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280" name="TextBox 23"/>
          <p:cNvSpPr txBox="1">
            <a:spLocks noChangeArrowheads="1"/>
          </p:cNvSpPr>
          <p:nvPr/>
        </p:nvSpPr>
        <p:spPr bwMode="auto">
          <a:xfrm>
            <a:off x="214313" y="5572125"/>
            <a:ext cx="17145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000" b="1"/>
              <a:t>Etching tray</a:t>
            </a:r>
          </a:p>
        </p:txBody>
      </p:sp>
      <p:sp>
        <p:nvSpPr>
          <p:cNvPr id="11281" name="TextBox 24"/>
          <p:cNvSpPr txBox="1">
            <a:spLocks noChangeArrowheads="1"/>
          </p:cNvSpPr>
          <p:nvPr/>
        </p:nvSpPr>
        <p:spPr bwMode="auto">
          <a:xfrm>
            <a:off x="285750" y="2643188"/>
            <a:ext cx="142875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      </a:t>
            </a:r>
            <a:r>
              <a:rPr lang="en-US" sz="6000"/>
              <a:t>+</a:t>
            </a:r>
          </a:p>
        </p:txBody>
      </p:sp>
      <p:pic>
        <p:nvPicPr>
          <p:cNvPr id="11282" name="Picture 6" descr="http://melindahinsonneely.com/wp-content/uploads/2011/03/measuring-cup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0688" y="5143500"/>
            <a:ext cx="857250" cy="78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1" name="Straight Arrow Connector 30"/>
          <p:cNvCxnSpPr/>
          <p:nvPr/>
        </p:nvCxnSpPr>
        <p:spPr>
          <a:xfrm rot="10800000">
            <a:off x="6000750" y="5786438"/>
            <a:ext cx="857250" cy="5715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84" name="TextBox 31"/>
          <p:cNvSpPr txBox="1">
            <a:spLocks noChangeArrowheads="1"/>
          </p:cNvSpPr>
          <p:nvPr/>
        </p:nvSpPr>
        <p:spPr bwMode="auto">
          <a:xfrm>
            <a:off x="6072188" y="6286500"/>
            <a:ext cx="20002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000" b="1"/>
              <a:t>Measuring cup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lasma actuators presentation">
  <a:themeElements>
    <a:clrScheme name="Órbita 1">
      <a:dk1>
        <a:srgbClr val="010199"/>
      </a:dk1>
      <a:lt1>
        <a:srgbClr val="FFFFFF"/>
      </a:lt1>
      <a:dk2>
        <a:srgbClr val="000000"/>
      </a:dk2>
      <a:lt2>
        <a:srgbClr val="B2B2B2"/>
      </a:lt2>
      <a:accent1>
        <a:srgbClr val="3399FF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CAFF"/>
      </a:accent5>
      <a:accent6>
        <a:srgbClr val="5C5C8A"/>
      </a:accent6>
      <a:hlink>
        <a:srgbClr val="FFFFCC"/>
      </a:hlink>
      <a:folHlink>
        <a:srgbClr val="FFCC66"/>
      </a:folHlink>
    </a:clrScheme>
    <a:fontScheme name="Órb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Órbita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Órbita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Órbita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Órbita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Órbita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Órbita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Órbita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Órbita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Órbita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plasma actuators presentation</Template>
  <TotalTime>0</TotalTime>
  <Words>714</Words>
  <Application>Microsoft Office PowerPoint</Application>
  <PresentationFormat>On-screen Show (4:3)</PresentationFormat>
  <Paragraphs>120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Wingdings</vt:lpstr>
      <vt:lpstr>Calibri</vt:lpstr>
      <vt:lpstr>Dotum</vt:lpstr>
      <vt:lpstr>Gungsuh</vt:lpstr>
      <vt:lpstr>plasma actuators presentation</vt:lpstr>
      <vt:lpstr>Fabrication Methods and Materials for Dielectric Barrier Discharge Plasma Actuators</vt:lpstr>
      <vt:lpstr>Dielectric Barrier Discharge (DBD)Plasma Actuators</vt:lpstr>
      <vt:lpstr>Plasma discharge</vt:lpstr>
      <vt:lpstr>Actuator Performance</vt:lpstr>
      <vt:lpstr>What’s so special about DBD plasma actuators?</vt:lpstr>
      <vt:lpstr>Impact UV Method will have</vt:lpstr>
      <vt:lpstr>Construction Methods</vt:lpstr>
      <vt:lpstr>Ultraviolet (UV) Photoresist Method</vt:lpstr>
      <vt:lpstr>Development Process </vt:lpstr>
      <vt:lpstr>PowerPoint Presentation</vt:lpstr>
      <vt:lpstr>PowerPoint Presentation</vt:lpstr>
      <vt:lpstr>Special Thanks </vt:lpstr>
      <vt:lpstr>Our plasma actuators</vt:lpstr>
      <vt:lpstr>Dielectric and plasma</vt:lpstr>
    </vt:vector>
  </TitlesOfParts>
  <Company>College of Medicine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Fabrication Methods and Materials for Dielectric Barrier Discharge Plasma Actuators</dc:title>
  <dc:creator>Yanes,Marianna</dc:creator>
  <cp:lastModifiedBy>Diaz De Leon, Cassandra B - (cbd)</cp:lastModifiedBy>
  <cp:revision>1</cp:revision>
  <dcterms:created xsi:type="dcterms:W3CDTF">2012-04-12T03:03:17Z</dcterms:created>
  <dcterms:modified xsi:type="dcterms:W3CDTF">2012-04-12T03:04:14Z</dcterms:modified>
</cp:coreProperties>
</file>